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5" r:id="rId4"/>
    <p:sldId id="267" r:id="rId5"/>
    <p:sldId id="268" r:id="rId6"/>
    <p:sldId id="269" r:id="rId7"/>
    <p:sldId id="270" r:id="rId8"/>
    <p:sldId id="259" r:id="rId9"/>
    <p:sldId id="260" r:id="rId10"/>
    <p:sldId id="271" r:id="rId11"/>
    <p:sldId id="272" r:id="rId12"/>
    <p:sldId id="273" r:id="rId13"/>
    <p:sldId id="274" r:id="rId14"/>
    <p:sldId id="275" r:id="rId15"/>
    <p:sldId id="276" r:id="rId16"/>
    <p:sldId id="277" r:id="rId17"/>
    <p:sldId id="266" r:id="rId18"/>
    <p:sldId id="280" r:id="rId19"/>
    <p:sldId id="283" r:id="rId20"/>
    <p:sldId id="285" r:id="rId21"/>
    <p:sldId id="286" r:id="rId22"/>
    <p:sldId id="288" r:id="rId23"/>
    <p:sldId id="287" r:id="rId24"/>
    <p:sldId id="284" r:id="rId25"/>
    <p:sldId id="289" r:id="rId26"/>
    <p:sldId id="261" r:id="rId27"/>
    <p:sldId id="281" r:id="rId28"/>
    <p:sldId id="262" r:id="rId29"/>
    <p:sldId id="278" r:id="rId30"/>
    <p:sldId id="279" r:id="rId31"/>
    <p:sldId id="263" r:id="rId32"/>
    <p:sldId id="264"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544" autoAdjust="0"/>
  </p:normalViewPr>
  <p:slideViewPr>
    <p:cSldViewPr snapToGrid="0">
      <p:cViewPr varScale="1">
        <p:scale>
          <a:sx n="93" d="100"/>
          <a:sy n="93" d="100"/>
        </p:scale>
        <p:origin x="1134" y="96"/>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11C0E-37D9-45B6-8D6E-7259293B8E55}"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096FB-4C4C-4348-AE9C-BBB80AA40DD2}" type="slidenum">
              <a:rPr lang="en-US" smtClean="0"/>
              <a:t>‹#›</a:t>
            </a:fld>
            <a:endParaRPr lang="en-US"/>
          </a:p>
        </p:txBody>
      </p:sp>
    </p:spTree>
    <p:extLst>
      <p:ext uri="{BB962C8B-B14F-4D97-AF65-F5344CB8AC3E}">
        <p14:creationId xmlns:p14="http://schemas.microsoft.com/office/powerpoint/2010/main" val="168586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today I’ll be presenting on behalf of my team, Paige </a:t>
            </a:r>
            <a:r>
              <a:rPr lang="en-US" baseline="0" dirty="0" err="1" smtClean="0"/>
              <a:t>Cloonan</a:t>
            </a:r>
            <a:r>
              <a:rPr lang="en-US" baseline="0" dirty="0" smtClean="0"/>
              <a:t> and </a:t>
            </a:r>
            <a:r>
              <a:rPr lang="en-US" baseline="0" dirty="0" err="1" smtClean="0"/>
              <a:t>Nima</a:t>
            </a:r>
            <a:r>
              <a:rPr lang="en-US" baseline="0" dirty="0" smtClean="0"/>
              <a:t> Shem.  We are creating a vessel detection device to be used in minimally invasive surgery, and our client is Dr. Richard Chen, a general surgeon at </a:t>
            </a:r>
            <a:r>
              <a:rPr lang="en-US" baseline="0" dirty="0" err="1" smtClean="0"/>
              <a:t>WashU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a:t>
            </a:fld>
            <a:endParaRPr lang="en-US"/>
          </a:p>
        </p:txBody>
      </p:sp>
    </p:spTree>
    <p:extLst>
      <p:ext uri="{BB962C8B-B14F-4D97-AF65-F5344CB8AC3E}">
        <p14:creationId xmlns:p14="http://schemas.microsoft.com/office/powerpoint/2010/main" val="420252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power output, if we were to create an electrosurgical attachment, the power output would be less than 120 W, which corresponds to the lowest setting for an electrosurgical device.  For any other design we are referring to the FDA regulation guidelines for ultrasound devices – which require a power output of &lt;= 720 </a:t>
            </a:r>
            <a:r>
              <a:rPr lang="en-US" dirty="0" err="1" smtClean="0"/>
              <a:t>mW</a:t>
            </a:r>
            <a:r>
              <a:rPr lang="en-US" dirty="0" smtClean="0"/>
              <a:t>/cm2.  Because power output is a safety concern, we did not include it in our Pugh Chart analysis, and only technologies that met the specification were considered.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10</a:t>
            </a:fld>
            <a:endParaRPr lang="en-US"/>
          </a:p>
        </p:txBody>
      </p:sp>
    </p:spTree>
    <p:extLst>
      <p:ext uri="{BB962C8B-B14F-4D97-AF65-F5344CB8AC3E}">
        <p14:creationId xmlns:p14="http://schemas.microsoft.com/office/powerpoint/2010/main" val="184940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decided on a temporal resolution of 1 Hz to enable real-time feedback.  All technologies we researched met this specification, so temporal resolution also was not included in the analysis.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11</a:t>
            </a:fld>
            <a:endParaRPr lang="en-US"/>
          </a:p>
        </p:txBody>
      </p:sp>
    </p:spTree>
    <p:extLst>
      <p:ext uri="{BB962C8B-B14F-4D97-AF65-F5344CB8AC3E}">
        <p14:creationId xmlns:p14="http://schemas.microsoft.com/office/powerpoint/2010/main" val="128890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5 metrics </a:t>
            </a:r>
            <a:r>
              <a:rPr lang="en-US" dirty="0" smtClean="0"/>
              <a:t>I mentioned previously, but</a:t>
            </a:r>
            <a:r>
              <a:rPr lang="en-US" baseline="0" dirty="0" smtClean="0"/>
              <a:t> I do want to explain </a:t>
            </a:r>
            <a:r>
              <a:rPr lang="en-US" dirty="0" smtClean="0"/>
              <a:t>the reasoning for our weights. </a:t>
            </a:r>
            <a:r>
              <a:rPr lang="en-US" baseline="0" dirty="0" smtClean="0"/>
              <a:t>We assigned the weight of our device an importance of 5 because while weight is an important consideration, it is not essential to the function of a vessel detector.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12</a:t>
            </a:fld>
            <a:endParaRPr lang="en-US"/>
          </a:p>
        </p:txBody>
      </p:sp>
    </p:spTree>
    <p:extLst>
      <p:ext uri="{BB962C8B-B14F-4D97-AF65-F5344CB8AC3E}">
        <p14:creationId xmlns:p14="http://schemas.microsoft.com/office/powerpoint/2010/main" val="96469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assigned size a weight of 3 because our client is primarily looking for proof of concept, and if necessary, will accept a larger working vessel detector that can be later scaled down.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13</a:t>
            </a:fld>
            <a:endParaRPr lang="en-US"/>
          </a:p>
        </p:txBody>
      </p:sp>
    </p:spTree>
    <p:extLst>
      <p:ext uri="{BB962C8B-B14F-4D97-AF65-F5344CB8AC3E}">
        <p14:creationId xmlns:p14="http://schemas.microsoft.com/office/powerpoint/2010/main" val="236952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cost, we assigned a weight of 9 because many of the technologies we researched were fairly costly, and we do have a budget.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14</a:t>
            </a:fld>
            <a:endParaRPr lang="en-US"/>
          </a:p>
        </p:txBody>
      </p:sp>
    </p:spTree>
    <p:extLst>
      <p:ext uri="{BB962C8B-B14F-4D97-AF65-F5344CB8AC3E}">
        <p14:creationId xmlns:p14="http://schemas.microsoft.com/office/powerpoint/2010/main" val="326149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time limitation specification serves as our feasibility check, so we have given that spec a weight of 10.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15</a:t>
            </a:fld>
            <a:endParaRPr lang="en-US"/>
          </a:p>
        </p:txBody>
      </p:sp>
    </p:spTree>
    <p:extLst>
      <p:ext uri="{BB962C8B-B14F-4D97-AF65-F5344CB8AC3E}">
        <p14:creationId xmlns:p14="http://schemas.microsoft.com/office/powerpoint/2010/main" val="421487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finally, we have created a special scoring system for output signal.  Because our client has chosen to accept either an auditory or visual signal, we have given this spec a weight of 4.  However, because visual outputs are inherently more useful, they receive a score of 6, while designs with auditory outputs receive a 5.  Neither type of output will receive a 10 because the outputs we are considering will not provide the best solution.</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16</a:t>
            </a:fld>
            <a:endParaRPr lang="en-US"/>
          </a:p>
        </p:txBody>
      </p:sp>
    </p:spTree>
    <p:extLst>
      <p:ext uri="{BB962C8B-B14F-4D97-AF65-F5344CB8AC3E}">
        <p14:creationId xmlns:p14="http://schemas.microsoft.com/office/powerpoint/2010/main" val="50153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think that the best solution is laser range scanning.  This technology has been used in brain surgery to map a patient’s CT or MRI scans to the surface of the head and to surgical instruments.  </a:t>
            </a:r>
          </a:p>
          <a:p>
            <a:r>
              <a:rPr lang="en-US" baseline="0" dirty="0" smtClean="0"/>
              <a:t>In this way, surgeons can see where they are in the patient’s brain in real time.  </a:t>
            </a:r>
          </a:p>
          <a:p>
            <a:r>
              <a:rPr lang="en-US" baseline="0" dirty="0" smtClean="0"/>
              <a:t>This technique uses fiducials on the scalp to map the patient’s exterior to their interior.  </a:t>
            </a:r>
          </a:p>
          <a:p>
            <a:r>
              <a:rPr lang="en-US" baseline="0" dirty="0" smtClean="0"/>
              <a:t>The major problem with bringing this technology to general surgery is that the brain remains approximately stationary and </a:t>
            </a:r>
            <a:r>
              <a:rPr lang="en-US" baseline="0" dirty="0" err="1" smtClean="0"/>
              <a:t>undeformed</a:t>
            </a:r>
            <a:r>
              <a:rPr lang="en-US" baseline="0" dirty="0" smtClean="0"/>
              <a:t> inside the skull, while organs shift and deform inside the abdomen.  </a:t>
            </a:r>
          </a:p>
          <a:p>
            <a:r>
              <a:rPr lang="en-US" baseline="0" dirty="0" smtClean="0"/>
              <a:t>This makes it difficult to do mapping in the abdomen, but one doctor we spoke with had been successful in bringing this technology to his liver surgeries.</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17</a:t>
            </a:fld>
            <a:endParaRPr lang="en-US"/>
          </a:p>
        </p:txBody>
      </p:sp>
    </p:spTree>
    <p:extLst>
      <p:ext uri="{BB962C8B-B14F-4D97-AF65-F5344CB8AC3E}">
        <p14:creationId xmlns:p14="http://schemas.microsoft.com/office/powerpoint/2010/main" val="145283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three images show different sections of a patient’s CT scan overlaid on her liver.  The surgeon used this technology successfully to localize and remove a cancerous lesion. However, laser range scanning will require a lot of coding and calibration to map 2D image sections to 3D space.  Without sufficient resources, and because we are undergrads, this solution did not receive the best score on our Pugh Chart. We chose to include it primarily for completeness.</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18</a:t>
            </a:fld>
            <a:endParaRPr lang="en-US"/>
          </a:p>
        </p:txBody>
      </p:sp>
    </p:spTree>
    <p:extLst>
      <p:ext uri="{BB962C8B-B14F-4D97-AF65-F5344CB8AC3E}">
        <p14:creationId xmlns:p14="http://schemas.microsoft.com/office/powerpoint/2010/main" val="273835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highest</a:t>
            </a:r>
            <a:r>
              <a:rPr lang="en-US" baseline="0" dirty="0" smtClean="0"/>
              <a:t>-scoring designs in our evaluation were Doppler ultrasound and spatial frequency domain imaging, both of which received at least 50 points more than the other designs.  Doppler ultrasound came in slightly ahead of spatial frequency domain imaging, primarily because of its low cost, feasibility, and detection versatility.  Spatial frequency domain imaging received fewer points mostly due to its size.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26</a:t>
            </a:fld>
            <a:endParaRPr lang="en-US"/>
          </a:p>
        </p:txBody>
      </p:sp>
    </p:spTree>
    <p:extLst>
      <p:ext uri="{BB962C8B-B14F-4D97-AF65-F5344CB8AC3E}">
        <p14:creationId xmlns:p14="http://schemas.microsoft.com/office/powerpoint/2010/main" val="13603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with</a:t>
            </a:r>
            <a:r>
              <a:rPr lang="en-US" baseline="0" dirty="0" smtClean="0"/>
              <a:t> changes that we made to our project, beginning with our project scope.  Originally, our client presented us with problems he’s noticed while using electrosurgical pencils in minimally invasive surgery – mainly he talked about limited vision and lack of tactile feedback.  However, the pencils we based many of our initial specifications on were actually the ones used in open surgery.  There are still electrosurgical pencils used in minimally invasive surgery, but they are quite a bit longer, and feel much less like the pencil we portrayed initially.  So we have broadened our project scope to include the whole range of electrosurgical tools used in minimally invasive surgery – for example: the L hook, and spatula shown on the right.</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2</a:t>
            </a:fld>
            <a:endParaRPr lang="en-US"/>
          </a:p>
        </p:txBody>
      </p:sp>
    </p:spTree>
    <p:extLst>
      <p:ext uri="{BB962C8B-B14F-4D97-AF65-F5344CB8AC3E}">
        <p14:creationId xmlns:p14="http://schemas.microsoft.com/office/powerpoint/2010/main" val="129855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Despite the slightly lower score, we have chosen SFDI as the design for our device. This decision is two-fold. Firstly Dr. Chen was particularly concerned about the direct contact required when using Doppler ultrasound, which can result in occluding blood vessels near the surface.  This could considerably reduce the effectiveness of an ultrasound probe. Secondly, we reached out to Dr. Zhu here at </a:t>
            </a:r>
            <a:r>
              <a:rPr lang="en-US" baseline="0" dirty="0" err="1" smtClean="0"/>
              <a:t>WashU</a:t>
            </a:r>
            <a:r>
              <a:rPr lang="en-US" baseline="0" dirty="0" smtClean="0"/>
              <a:t>, and several members in her lab that have worked with spatial frequency domain imaging have agreed to mentor us in the design of our device.</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27</a:t>
            </a:fld>
            <a:endParaRPr lang="en-US"/>
          </a:p>
        </p:txBody>
      </p:sp>
    </p:spTree>
    <p:extLst>
      <p:ext uri="{BB962C8B-B14F-4D97-AF65-F5344CB8AC3E}">
        <p14:creationId xmlns:p14="http://schemas.microsoft.com/office/powerpoint/2010/main" val="3638511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bit about spatial frequency domain imaging.  This</a:t>
            </a:r>
            <a:r>
              <a:rPr lang="en-US" baseline="0" dirty="0" smtClean="0"/>
              <a:t> technology works by shining different patterns of light on tissue, and using the reflected light to quantify the number of chromophores.  In this way, blood vessels can be distinguished from surrounding tissue, as shown on the left.</a:t>
            </a:r>
            <a:endParaRPr lang="en-US" dirty="0" smtClean="0"/>
          </a:p>
        </p:txBody>
      </p:sp>
      <p:sp>
        <p:nvSpPr>
          <p:cNvPr id="4" name="Slide Number Placeholder 3"/>
          <p:cNvSpPr>
            <a:spLocks noGrp="1"/>
          </p:cNvSpPr>
          <p:nvPr>
            <p:ph type="sldNum" sz="quarter" idx="10"/>
          </p:nvPr>
        </p:nvSpPr>
        <p:spPr/>
        <p:txBody>
          <a:bodyPr/>
          <a:lstStyle/>
          <a:p>
            <a:fld id="{77E096FB-4C4C-4348-AE9C-BBB80AA40DD2}" type="slidenum">
              <a:rPr lang="en-US" smtClean="0"/>
              <a:t>28</a:t>
            </a:fld>
            <a:endParaRPr lang="en-US"/>
          </a:p>
        </p:txBody>
      </p:sp>
    </p:spTree>
    <p:extLst>
      <p:ext uri="{BB962C8B-B14F-4D97-AF65-F5344CB8AC3E}">
        <p14:creationId xmlns:p14="http://schemas.microsoft.com/office/powerpoint/2010/main" val="306591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functional advantages for spatial frequency domain imaging are its spatial resolution and depth detection capabilities.  The researchers we spoke with confirmed that a system could be built and tested for less than $2,000, and their willingness to mentor our group makes this a feasible project in the time we have.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29</a:t>
            </a:fld>
            <a:endParaRPr lang="en-US"/>
          </a:p>
        </p:txBody>
      </p:sp>
    </p:spTree>
    <p:extLst>
      <p:ext uri="{BB962C8B-B14F-4D97-AF65-F5344CB8AC3E}">
        <p14:creationId xmlns:p14="http://schemas.microsoft.com/office/powerpoint/2010/main" val="268898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major disadvantage for this technology is the size – which is currently 5 cm in diameter, but our goals moving forward include integrating with laparoscopes and making a smaller system.  Finally, we are aware that this is likely not the ideal solution, because we will not map the blood vessel image to anatomy in the body.</a:t>
            </a:r>
          </a:p>
        </p:txBody>
      </p:sp>
      <p:sp>
        <p:nvSpPr>
          <p:cNvPr id="4" name="Slide Number Placeholder 3"/>
          <p:cNvSpPr>
            <a:spLocks noGrp="1"/>
          </p:cNvSpPr>
          <p:nvPr>
            <p:ph type="sldNum" sz="quarter" idx="10"/>
          </p:nvPr>
        </p:nvSpPr>
        <p:spPr/>
        <p:txBody>
          <a:bodyPr/>
          <a:lstStyle/>
          <a:p>
            <a:fld id="{77E096FB-4C4C-4348-AE9C-BBB80AA40DD2}" type="slidenum">
              <a:rPr lang="en-US" smtClean="0"/>
              <a:t>30</a:t>
            </a:fld>
            <a:endParaRPr lang="en-US"/>
          </a:p>
        </p:txBody>
      </p:sp>
    </p:spTree>
    <p:extLst>
      <p:ext uri="{BB962C8B-B14F-4D97-AF65-F5344CB8AC3E}">
        <p14:creationId xmlns:p14="http://schemas.microsoft.com/office/powerpoint/2010/main" val="310337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maker our SFDI system we</a:t>
            </a:r>
            <a:r>
              <a:rPr lang="en-US" dirty="0" smtClean="0"/>
              <a:t>’re planning</a:t>
            </a:r>
            <a:r>
              <a:rPr lang="en-US" baseline="0" dirty="0" smtClean="0"/>
              <a:t> to buy a small camera, several polarizers and mirrors, and a projector.  For testing we’re looking at using </a:t>
            </a:r>
            <a:r>
              <a:rPr lang="en-US" baseline="0" dirty="0" err="1" smtClean="0"/>
              <a:t>Jello</a:t>
            </a:r>
            <a:r>
              <a:rPr lang="en-US" baseline="0" dirty="0" smtClean="0"/>
              <a:t>-O, straws, food dye, and pork shoulder.  Based on prices we found online, the total would come to about $160.  However, we do expect to make some iterations of the design in order to optimize size and vessel detection – so we are asking the department for $350.</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31</a:t>
            </a:fld>
            <a:endParaRPr lang="en-US"/>
          </a:p>
        </p:txBody>
      </p:sp>
    </p:spTree>
    <p:extLst>
      <p:ext uri="{BB962C8B-B14F-4D97-AF65-F5344CB8AC3E}">
        <p14:creationId xmlns:p14="http://schemas.microsoft.com/office/powerpoint/2010/main" val="209417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that’s it.  Thank you.</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32</a:t>
            </a:fld>
            <a:endParaRPr lang="en-US"/>
          </a:p>
        </p:txBody>
      </p:sp>
    </p:spTree>
    <p:extLst>
      <p:ext uri="{BB962C8B-B14F-4D97-AF65-F5344CB8AC3E}">
        <p14:creationId xmlns:p14="http://schemas.microsoft.com/office/powerpoint/2010/main" val="161990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we have removed</a:t>
            </a:r>
            <a:r>
              <a:rPr lang="en-US" baseline="0" dirty="0" smtClean="0"/>
              <a:t> the requirement that the device must attach to an electrosurgical tool.  In laparoscopic surgery, surgeons place several ports for instruments – and the device we create could be placed into any one of those ports to provide vessel location feedback.  Because of this change, we adjusted many of our design specifications.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3</a:t>
            </a:fld>
            <a:endParaRPr lang="en-US"/>
          </a:p>
        </p:txBody>
      </p:sp>
    </p:spTree>
    <p:extLst>
      <p:ext uri="{BB962C8B-B14F-4D97-AF65-F5344CB8AC3E}">
        <p14:creationId xmlns:p14="http://schemas.microsoft.com/office/powerpoint/2010/main" val="9598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original metrics for size and weight were based on the electrosurgical pencils used in open surgery, so we have adjusted them to reflect our broadened project scope – requiring that our device fit inside the trocars used in minimally invasive surgery and have weight comparable to that of a laparoscope.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4</a:t>
            </a:fld>
            <a:endParaRPr lang="en-US"/>
          </a:p>
        </p:txBody>
      </p:sp>
    </p:spTree>
    <p:extLst>
      <p:ext uri="{BB962C8B-B14F-4D97-AF65-F5344CB8AC3E}">
        <p14:creationId xmlns:p14="http://schemas.microsoft.com/office/powerpoint/2010/main" val="218563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after feedback from our previous presentation, and consulting with our client, we have determined that a visual output would provide greater three-dimensional information for localizing blood vessels – and have designated this as our preferred output.  However, Dr. Chen has said that an auditory output that distinguishes between blood vessels to the right, left, up, and down, through beep speed or pitch would also be useful.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5</a:t>
            </a:fld>
            <a:endParaRPr lang="en-US"/>
          </a:p>
        </p:txBody>
      </p:sp>
    </p:spTree>
    <p:extLst>
      <p:ext uri="{BB962C8B-B14F-4D97-AF65-F5344CB8AC3E}">
        <p14:creationId xmlns:p14="http://schemas.microsoft.com/office/powerpoint/2010/main" val="185204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based on feedback from several professors in the imaging field and our own continued research, we have reduced our cost metric from $6,000 to $2,000.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6</a:t>
            </a:fld>
            <a:endParaRPr lang="en-US"/>
          </a:p>
        </p:txBody>
      </p:sp>
    </p:spTree>
    <p:extLst>
      <p:ext uri="{BB962C8B-B14F-4D97-AF65-F5344CB8AC3E}">
        <p14:creationId xmlns:p14="http://schemas.microsoft.com/office/powerpoint/2010/main" val="402754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and probably most importantly, we have added a feasibility consideration in the form of time limitation.  Because we have less than 4 months to complete this project, the resources we find will play a large role in the success of our final product.</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7</a:t>
            </a:fld>
            <a:endParaRPr lang="en-US"/>
          </a:p>
        </p:txBody>
      </p:sp>
    </p:spTree>
    <p:extLst>
      <p:ext uri="{BB962C8B-B14F-4D97-AF65-F5344CB8AC3E}">
        <p14:creationId xmlns:p14="http://schemas.microsoft.com/office/powerpoint/2010/main" val="9648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changes we made were for our team responsibilities.</a:t>
            </a:r>
          </a:p>
          <a:p>
            <a:endParaRPr lang="en-US" baseline="0" dirty="0" smtClean="0"/>
          </a:p>
          <a:p>
            <a:r>
              <a:rPr lang="en-US" baseline="0" dirty="0" smtClean="0"/>
              <a:t>I will be finishing up at home next semester through an independent study focusing on verification and validation.  Unfortunately, this means the remaining responsibilities are divided between Paige and </a:t>
            </a:r>
            <a:r>
              <a:rPr lang="en-US" baseline="0" dirty="0" err="1" smtClean="0"/>
              <a:t>Nima</a:t>
            </a:r>
            <a:r>
              <a:rPr lang="en-US" baseline="0" dirty="0" smtClean="0"/>
              <a:t>.  Highlighting the most important ones: Paige has volunteered to lead image processing and the design of testing methods for our device.  And </a:t>
            </a:r>
            <a:r>
              <a:rPr lang="en-US" baseline="0" dirty="0" err="1" smtClean="0"/>
              <a:t>Nima</a:t>
            </a:r>
            <a:r>
              <a:rPr lang="en-US" baseline="0" dirty="0" smtClean="0"/>
              <a:t> has agreed to purchase parts and take the lead on hardware development.</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8</a:t>
            </a:fld>
            <a:endParaRPr lang="en-US"/>
          </a:p>
        </p:txBody>
      </p:sp>
    </p:spTree>
    <p:extLst>
      <p:ext uri="{BB962C8B-B14F-4D97-AF65-F5344CB8AC3E}">
        <p14:creationId xmlns:p14="http://schemas.microsoft.com/office/powerpoint/2010/main" val="27493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into design evaluation, w</a:t>
            </a:r>
            <a:r>
              <a:rPr lang="en-US" dirty="0" smtClean="0"/>
              <a:t>e identified 9</a:t>
            </a:r>
            <a:r>
              <a:rPr lang="en-US" baseline="0" dirty="0" smtClean="0"/>
              <a:t> </a:t>
            </a:r>
            <a:r>
              <a:rPr lang="en-US" dirty="0" smtClean="0"/>
              <a:t>different design possibilities, and decided on 9 specifications to help us select the best approach.  For spatial resolution, we chose</a:t>
            </a:r>
            <a:r>
              <a:rPr lang="en-US" baseline="0" dirty="0" smtClean="0"/>
              <a:t> </a:t>
            </a:r>
            <a:r>
              <a:rPr lang="en-US" dirty="0" smtClean="0"/>
              <a:t>a metric of &lt;= 1mm, and for depth detection range, a metric of 1-5 mm.  These specifications are critical to the effectiveness of our vessel detector, so we have</a:t>
            </a:r>
            <a:r>
              <a:rPr lang="en-US" baseline="0" dirty="0" smtClean="0"/>
              <a:t> given them a weight </a:t>
            </a:r>
            <a:r>
              <a:rPr lang="en-US" dirty="0" smtClean="0"/>
              <a:t>of 9.  </a:t>
            </a:r>
            <a:endParaRPr lang="en-US" dirty="0"/>
          </a:p>
        </p:txBody>
      </p:sp>
      <p:sp>
        <p:nvSpPr>
          <p:cNvPr id="4" name="Slide Number Placeholder 3"/>
          <p:cNvSpPr>
            <a:spLocks noGrp="1"/>
          </p:cNvSpPr>
          <p:nvPr>
            <p:ph type="sldNum" sz="quarter" idx="10"/>
          </p:nvPr>
        </p:nvSpPr>
        <p:spPr/>
        <p:txBody>
          <a:bodyPr/>
          <a:lstStyle/>
          <a:p>
            <a:fld id="{77E096FB-4C4C-4348-AE9C-BBB80AA40DD2}" type="slidenum">
              <a:rPr lang="en-US" smtClean="0"/>
              <a:t>9</a:t>
            </a:fld>
            <a:endParaRPr lang="en-US"/>
          </a:p>
        </p:txBody>
      </p:sp>
    </p:spTree>
    <p:extLst>
      <p:ext uri="{BB962C8B-B14F-4D97-AF65-F5344CB8AC3E}">
        <p14:creationId xmlns:p14="http://schemas.microsoft.com/office/powerpoint/2010/main" val="243739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65108-AF91-4E57-A89B-E102CEDF8399}"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12951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65108-AF91-4E57-A89B-E102CEDF8399}"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14924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65108-AF91-4E57-A89B-E102CEDF8399}"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321619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65108-AF91-4E57-A89B-E102CEDF8399}"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324223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65108-AF91-4E57-A89B-E102CEDF8399}"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266776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565108-AF91-4E57-A89B-E102CEDF8399}"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377625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65108-AF91-4E57-A89B-E102CEDF8399}"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29419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65108-AF91-4E57-A89B-E102CEDF8399}"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236595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65108-AF91-4E57-A89B-E102CEDF8399}"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372643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65108-AF91-4E57-A89B-E102CEDF8399}"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20196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65108-AF91-4E57-A89B-E102CEDF8399}"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C2316-3FA9-4CD0-8307-3DF811FC629F}" type="slidenum">
              <a:rPr lang="en-US" smtClean="0"/>
              <a:t>‹#›</a:t>
            </a:fld>
            <a:endParaRPr lang="en-US"/>
          </a:p>
        </p:txBody>
      </p:sp>
    </p:spTree>
    <p:extLst>
      <p:ext uri="{BB962C8B-B14F-4D97-AF65-F5344CB8AC3E}">
        <p14:creationId xmlns:p14="http://schemas.microsoft.com/office/powerpoint/2010/main" val="225709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65108-AF91-4E57-A89B-E102CEDF8399}"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C2316-3FA9-4CD0-8307-3DF811FC629F}" type="slidenum">
              <a:rPr lang="en-US" smtClean="0"/>
              <a:t>‹#›</a:t>
            </a:fld>
            <a:endParaRPr lang="en-US"/>
          </a:p>
        </p:txBody>
      </p:sp>
    </p:spTree>
    <p:extLst>
      <p:ext uri="{BB962C8B-B14F-4D97-AF65-F5344CB8AC3E}">
        <p14:creationId xmlns:p14="http://schemas.microsoft.com/office/powerpoint/2010/main" val="487765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Vessel View</a:t>
            </a:r>
            <a:endParaRPr lang="en-US" b="1" dirty="0"/>
          </a:p>
        </p:txBody>
      </p:sp>
      <p:sp>
        <p:nvSpPr>
          <p:cNvPr id="3" name="Subtitle 2"/>
          <p:cNvSpPr>
            <a:spLocks noGrp="1"/>
          </p:cNvSpPr>
          <p:nvPr>
            <p:ph type="subTitle" idx="1"/>
          </p:nvPr>
        </p:nvSpPr>
        <p:spPr/>
        <p:txBody>
          <a:bodyPr/>
          <a:lstStyle/>
          <a:p>
            <a:r>
              <a:rPr lang="en-US" dirty="0" smtClean="0"/>
              <a:t>Client: Dr. Richard Chen MD, PhD General Surgery</a:t>
            </a:r>
          </a:p>
          <a:p>
            <a:r>
              <a:rPr lang="en-US" dirty="0" smtClean="0"/>
              <a:t>Team 25: Carly Krull, Paige </a:t>
            </a:r>
            <a:r>
              <a:rPr lang="en-US" dirty="0" err="1" smtClean="0"/>
              <a:t>Cloonan</a:t>
            </a:r>
            <a:r>
              <a:rPr lang="en-US" dirty="0" smtClean="0"/>
              <a:t>, and </a:t>
            </a:r>
            <a:r>
              <a:rPr lang="en-US" dirty="0" err="1" smtClean="0"/>
              <a:t>Nima</a:t>
            </a:r>
            <a:r>
              <a:rPr lang="en-US" dirty="0" smtClean="0"/>
              <a:t> Shem</a:t>
            </a:r>
          </a:p>
        </p:txBody>
      </p:sp>
    </p:spTree>
    <p:extLst>
      <p:ext uri="{BB962C8B-B14F-4D97-AF65-F5344CB8AC3E}">
        <p14:creationId xmlns:p14="http://schemas.microsoft.com/office/powerpoint/2010/main" val="269227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38671034"/>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1-5 mm</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9</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Power</a:t>
                      </a:r>
                      <a:r>
                        <a:rPr lang="en-US" b="1" baseline="0" dirty="0" smtClean="0"/>
                        <a:t> Output</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N/A</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Temporal</a:t>
                      </a:r>
                      <a:r>
                        <a:rPr lang="en-US" b="0" baseline="0" dirty="0" smtClean="0"/>
                        <a:t> Resolution</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1 Hz</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N/A</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Weight</a:t>
                      </a:r>
                      <a:endParaRPr lang="en-US" b="0" dirty="0"/>
                    </a:p>
                  </a:txBody>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tc>
                <a:tc>
                  <a:txBody>
                    <a:bodyPr/>
                    <a:lstStyle/>
                    <a:p>
                      <a:r>
                        <a:rPr lang="en-US" dirty="0" smtClean="0"/>
                        <a:t>5</a:t>
                      </a:r>
                      <a:endParaRPr lang="en-US" dirty="0"/>
                    </a:p>
                  </a:txBody>
                  <a:tcPr/>
                </a:tc>
              </a:tr>
              <a:tr h="414337">
                <a:tc>
                  <a:txBody>
                    <a:bodyPr/>
                    <a:lstStyle/>
                    <a:p>
                      <a:r>
                        <a:rPr lang="en-US" b="0" dirty="0" smtClean="0"/>
                        <a:t>Size</a:t>
                      </a:r>
                      <a:endParaRPr lang="en-US" b="0" dirty="0"/>
                    </a:p>
                  </a:txBody>
                  <a:tcPr/>
                </a:tc>
                <a:tc>
                  <a:txBody>
                    <a:bodyPr/>
                    <a:lstStyle/>
                    <a:p>
                      <a:r>
                        <a:rPr lang="en-US" dirty="0" smtClean="0"/>
                        <a:t>&lt;= 10 mm diameter</a:t>
                      </a:r>
                      <a:endParaRPr lang="en-US" dirty="0"/>
                    </a:p>
                  </a:txBody>
                  <a:tcPr/>
                </a:tc>
                <a:tc>
                  <a:txBody>
                    <a:bodyPr/>
                    <a:lstStyle/>
                    <a:p>
                      <a:r>
                        <a:rPr lang="en-US" dirty="0" smtClean="0"/>
                        <a:t>3</a:t>
                      </a:r>
                      <a:endParaRPr lang="en-US" dirty="0"/>
                    </a:p>
                  </a:txBody>
                  <a:tcPr/>
                </a:tc>
              </a:tr>
              <a:tr h="414337">
                <a:tc>
                  <a:txBody>
                    <a:bodyPr/>
                    <a:lstStyle/>
                    <a:p>
                      <a:r>
                        <a:rPr lang="en-US" b="0" dirty="0" smtClean="0"/>
                        <a:t>Cost</a:t>
                      </a:r>
                      <a:endParaRPr lang="en-US" b="0" dirty="0"/>
                    </a:p>
                  </a:txBody>
                  <a:tcPr/>
                </a:tc>
                <a:tc>
                  <a:txBody>
                    <a:bodyPr/>
                    <a:lstStyle/>
                    <a:p>
                      <a:r>
                        <a:rPr lang="en-US" dirty="0" smtClean="0"/>
                        <a:t>&lt;= $2000</a:t>
                      </a:r>
                      <a:endParaRPr lang="en-US" dirty="0"/>
                    </a:p>
                  </a:txBody>
                  <a:tcPr/>
                </a:tc>
                <a:tc>
                  <a:txBody>
                    <a:bodyPr/>
                    <a:lstStyle/>
                    <a:p>
                      <a:r>
                        <a:rPr lang="en-US" dirty="0" smtClean="0"/>
                        <a:t>9</a:t>
                      </a:r>
                      <a:endParaRPr lang="en-US" dirty="0"/>
                    </a:p>
                  </a:txBody>
                  <a:tcPr/>
                </a:tc>
              </a:tr>
              <a:tr h="414337">
                <a:tc>
                  <a:txBody>
                    <a:bodyPr/>
                    <a:lstStyle/>
                    <a:p>
                      <a:r>
                        <a:rPr lang="en-US" b="0" dirty="0" smtClean="0"/>
                        <a:t>Time</a:t>
                      </a:r>
                      <a:r>
                        <a:rPr lang="en-US" b="0" baseline="0" dirty="0" smtClean="0"/>
                        <a:t> Limitation</a:t>
                      </a:r>
                      <a:endParaRPr lang="en-US" b="0" dirty="0"/>
                    </a:p>
                  </a:txBody>
                  <a:tcPr/>
                </a:tc>
                <a:tc>
                  <a:txBody>
                    <a:bodyPr/>
                    <a:lstStyle/>
                    <a:p>
                      <a:r>
                        <a:rPr lang="en-US" dirty="0" smtClean="0"/>
                        <a:t>&lt; 4 months</a:t>
                      </a:r>
                      <a:endParaRPr lang="en-US" dirty="0"/>
                    </a:p>
                  </a:txBody>
                  <a:tcPr/>
                </a:tc>
                <a:tc>
                  <a:txBody>
                    <a:bodyPr/>
                    <a:lstStyle/>
                    <a:p>
                      <a:r>
                        <a:rPr lang="en-US" dirty="0" smtClean="0"/>
                        <a:t>10</a:t>
                      </a:r>
                      <a:endParaRPr lang="en-US" dirty="0"/>
                    </a:p>
                  </a:txBody>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243274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19608731"/>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N/A</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Temporal</a:t>
                      </a:r>
                      <a:r>
                        <a:rPr lang="en-US" b="1" baseline="0" dirty="0" smtClean="0"/>
                        <a:t> Resolution</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 Hz</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N/A</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Weight</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5</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Size</a:t>
                      </a:r>
                      <a:endParaRPr lang="en-US" b="0" dirty="0"/>
                    </a:p>
                  </a:txBody>
                  <a:tcPr/>
                </a:tc>
                <a:tc>
                  <a:txBody>
                    <a:bodyPr/>
                    <a:lstStyle/>
                    <a:p>
                      <a:r>
                        <a:rPr lang="en-US" dirty="0" smtClean="0"/>
                        <a:t>&lt;= 10 mm diameter</a:t>
                      </a:r>
                      <a:endParaRPr lang="en-US" dirty="0"/>
                    </a:p>
                  </a:txBody>
                  <a:tcPr/>
                </a:tc>
                <a:tc>
                  <a:txBody>
                    <a:bodyPr/>
                    <a:lstStyle/>
                    <a:p>
                      <a:r>
                        <a:rPr lang="en-US" dirty="0" smtClean="0"/>
                        <a:t>3</a:t>
                      </a:r>
                      <a:endParaRPr lang="en-US" dirty="0"/>
                    </a:p>
                  </a:txBody>
                  <a:tcPr/>
                </a:tc>
              </a:tr>
              <a:tr h="414337">
                <a:tc>
                  <a:txBody>
                    <a:bodyPr/>
                    <a:lstStyle/>
                    <a:p>
                      <a:r>
                        <a:rPr lang="en-US" b="0" dirty="0" smtClean="0"/>
                        <a:t>Cost</a:t>
                      </a:r>
                      <a:endParaRPr lang="en-US" b="0" dirty="0"/>
                    </a:p>
                  </a:txBody>
                  <a:tcPr/>
                </a:tc>
                <a:tc>
                  <a:txBody>
                    <a:bodyPr/>
                    <a:lstStyle/>
                    <a:p>
                      <a:r>
                        <a:rPr lang="en-US" dirty="0" smtClean="0"/>
                        <a:t>&lt;= $2000</a:t>
                      </a:r>
                      <a:endParaRPr lang="en-US" dirty="0"/>
                    </a:p>
                  </a:txBody>
                  <a:tcPr/>
                </a:tc>
                <a:tc>
                  <a:txBody>
                    <a:bodyPr/>
                    <a:lstStyle/>
                    <a:p>
                      <a:r>
                        <a:rPr lang="en-US" dirty="0" smtClean="0"/>
                        <a:t>9</a:t>
                      </a:r>
                      <a:endParaRPr lang="en-US" dirty="0"/>
                    </a:p>
                  </a:txBody>
                  <a:tcPr/>
                </a:tc>
              </a:tr>
              <a:tr h="414337">
                <a:tc>
                  <a:txBody>
                    <a:bodyPr/>
                    <a:lstStyle/>
                    <a:p>
                      <a:r>
                        <a:rPr lang="en-US" b="0" dirty="0" smtClean="0"/>
                        <a:t>Time</a:t>
                      </a:r>
                      <a:r>
                        <a:rPr lang="en-US" b="0" baseline="0" dirty="0" smtClean="0"/>
                        <a:t> Limitation</a:t>
                      </a:r>
                      <a:endParaRPr lang="en-US" b="0" dirty="0"/>
                    </a:p>
                  </a:txBody>
                  <a:tcPr/>
                </a:tc>
                <a:tc>
                  <a:txBody>
                    <a:bodyPr/>
                    <a:lstStyle/>
                    <a:p>
                      <a:r>
                        <a:rPr lang="en-US" dirty="0" smtClean="0"/>
                        <a:t>&lt; 4 months</a:t>
                      </a:r>
                      <a:endParaRPr lang="en-US" dirty="0"/>
                    </a:p>
                  </a:txBody>
                  <a:tcPr/>
                </a:tc>
                <a:tc>
                  <a:txBody>
                    <a:bodyPr/>
                    <a:lstStyle/>
                    <a:p>
                      <a:r>
                        <a:rPr lang="en-US" dirty="0" smtClean="0"/>
                        <a:t>10</a:t>
                      </a:r>
                      <a:endParaRPr lang="en-US" dirty="0"/>
                    </a:p>
                  </a:txBody>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240418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4934209"/>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tc>
                <a:tc>
                  <a:txBody>
                    <a:bodyPr/>
                    <a:lstStyle/>
                    <a:p>
                      <a:r>
                        <a:rPr lang="en-US" dirty="0" smtClean="0"/>
                        <a:t>N/A</a:t>
                      </a:r>
                      <a:endParaRPr lang="en-US" dirty="0"/>
                    </a:p>
                  </a:txBody>
                  <a:tcPr/>
                </a:tc>
              </a:tr>
              <a:tr h="414337">
                <a:tc>
                  <a:txBody>
                    <a:bodyPr/>
                    <a:lstStyle/>
                    <a:p>
                      <a:r>
                        <a:rPr lang="en-US" b="0" dirty="0" smtClean="0"/>
                        <a:t>Temporal</a:t>
                      </a:r>
                      <a:r>
                        <a:rPr lang="en-US" b="0" baseline="0" dirty="0" smtClean="0"/>
                        <a:t> Resolution</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1 Hz</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N/A</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Weight</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Size</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&lt;= 10 mm diameter</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3</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Cost</a:t>
                      </a:r>
                      <a:endParaRPr lang="en-US" b="0" dirty="0"/>
                    </a:p>
                  </a:txBody>
                  <a:tcPr/>
                </a:tc>
                <a:tc>
                  <a:txBody>
                    <a:bodyPr/>
                    <a:lstStyle/>
                    <a:p>
                      <a:r>
                        <a:rPr lang="en-US" dirty="0" smtClean="0"/>
                        <a:t>&lt;= $2000</a:t>
                      </a:r>
                      <a:endParaRPr lang="en-US" dirty="0"/>
                    </a:p>
                  </a:txBody>
                  <a:tcPr/>
                </a:tc>
                <a:tc>
                  <a:txBody>
                    <a:bodyPr/>
                    <a:lstStyle/>
                    <a:p>
                      <a:r>
                        <a:rPr lang="en-US" dirty="0" smtClean="0"/>
                        <a:t>9</a:t>
                      </a:r>
                      <a:endParaRPr lang="en-US" dirty="0"/>
                    </a:p>
                  </a:txBody>
                  <a:tcPr/>
                </a:tc>
              </a:tr>
              <a:tr h="414337">
                <a:tc>
                  <a:txBody>
                    <a:bodyPr/>
                    <a:lstStyle/>
                    <a:p>
                      <a:r>
                        <a:rPr lang="en-US" b="0" dirty="0" smtClean="0"/>
                        <a:t>Time</a:t>
                      </a:r>
                      <a:r>
                        <a:rPr lang="en-US" b="0" baseline="0" dirty="0" smtClean="0"/>
                        <a:t> Limitation</a:t>
                      </a:r>
                      <a:endParaRPr lang="en-US" b="0" dirty="0"/>
                    </a:p>
                  </a:txBody>
                  <a:tcPr/>
                </a:tc>
                <a:tc>
                  <a:txBody>
                    <a:bodyPr/>
                    <a:lstStyle/>
                    <a:p>
                      <a:r>
                        <a:rPr lang="en-US" dirty="0" smtClean="0"/>
                        <a:t>&lt; 4 months</a:t>
                      </a:r>
                      <a:endParaRPr lang="en-US" dirty="0"/>
                    </a:p>
                  </a:txBody>
                  <a:tcPr/>
                </a:tc>
                <a:tc>
                  <a:txBody>
                    <a:bodyPr/>
                    <a:lstStyle/>
                    <a:p>
                      <a:r>
                        <a:rPr lang="en-US" dirty="0" smtClean="0"/>
                        <a:t>10</a:t>
                      </a:r>
                      <a:endParaRPr lang="en-US" dirty="0"/>
                    </a:p>
                  </a:txBody>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307308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6396075"/>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tc>
                <a:tc>
                  <a:txBody>
                    <a:bodyPr/>
                    <a:lstStyle/>
                    <a:p>
                      <a:r>
                        <a:rPr lang="en-US" dirty="0" smtClean="0"/>
                        <a:t>N/A</a:t>
                      </a:r>
                      <a:endParaRPr lang="en-US" dirty="0"/>
                    </a:p>
                  </a:txBody>
                  <a:tcPr/>
                </a:tc>
              </a:tr>
              <a:tr h="414337">
                <a:tc>
                  <a:txBody>
                    <a:bodyPr/>
                    <a:lstStyle/>
                    <a:p>
                      <a:r>
                        <a:rPr lang="en-US" b="0" dirty="0" smtClean="0"/>
                        <a:t>Temporal</a:t>
                      </a:r>
                      <a:r>
                        <a:rPr lang="en-US" b="0" baseline="0" dirty="0" smtClean="0"/>
                        <a:t> Resolution</a:t>
                      </a:r>
                      <a:endParaRPr lang="en-US" b="0" dirty="0"/>
                    </a:p>
                  </a:txBody>
                  <a:tcPr/>
                </a:tc>
                <a:tc>
                  <a:txBody>
                    <a:bodyPr/>
                    <a:lstStyle/>
                    <a:p>
                      <a:r>
                        <a:rPr lang="en-US" dirty="0" smtClean="0"/>
                        <a:t>1 Hz</a:t>
                      </a:r>
                      <a:endParaRPr lang="en-US" dirty="0"/>
                    </a:p>
                  </a:txBody>
                  <a:tcPr/>
                </a:tc>
                <a:tc>
                  <a:txBody>
                    <a:bodyPr/>
                    <a:lstStyle/>
                    <a:p>
                      <a:r>
                        <a:rPr lang="en-US" dirty="0" smtClean="0"/>
                        <a:t>N/A</a:t>
                      </a:r>
                      <a:endParaRPr lang="en-US" dirty="0"/>
                    </a:p>
                  </a:txBody>
                  <a:tcPr/>
                </a:tc>
              </a:tr>
              <a:tr h="414337">
                <a:tc>
                  <a:txBody>
                    <a:bodyPr/>
                    <a:lstStyle/>
                    <a:p>
                      <a:r>
                        <a:rPr lang="en-US" b="0" dirty="0" smtClean="0"/>
                        <a:t>Weight</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Size</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&lt;= 10 mm diameter</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Cost</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&lt;= $2000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9</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Time</a:t>
                      </a:r>
                      <a:r>
                        <a:rPr lang="en-US" b="0" baseline="0" dirty="0" smtClean="0"/>
                        <a:t> Limitation</a:t>
                      </a:r>
                      <a:endParaRPr lang="en-US" b="0" dirty="0"/>
                    </a:p>
                  </a:txBody>
                  <a:tcPr/>
                </a:tc>
                <a:tc>
                  <a:txBody>
                    <a:bodyPr/>
                    <a:lstStyle/>
                    <a:p>
                      <a:r>
                        <a:rPr lang="en-US" dirty="0" smtClean="0"/>
                        <a:t>&lt; 4 months</a:t>
                      </a:r>
                      <a:endParaRPr lang="en-US" dirty="0"/>
                    </a:p>
                  </a:txBody>
                  <a:tcPr/>
                </a:tc>
                <a:tc>
                  <a:txBody>
                    <a:bodyPr/>
                    <a:lstStyle/>
                    <a:p>
                      <a:r>
                        <a:rPr lang="en-US" dirty="0" smtClean="0"/>
                        <a:t>10</a:t>
                      </a:r>
                      <a:endParaRPr lang="en-US" dirty="0"/>
                    </a:p>
                  </a:txBody>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426259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84522879"/>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tc>
                <a:tc>
                  <a:txBody>
                    <a:bodyPr/>
                    <a:lstStyle/>
                    <a:p>
                      <a:r>
                        <a:rPr lang="en-US" dirty="0" smtClean="0"/>
                        <a:t>N/A</a:t>
                      </a:r>
                      <a:endParaRPr lang="en-US" dirty="0"/>
                    </a:p>
                  </a:txBody>
                  <a:tcPr/>
                </a:tc>
              </a:tr>
              <a:tr h="414337">
                <a:tc>
                  <a:txBody>
                    <a:bodyPr/>
                    <a:lstStyle/>
                    <a:p>
                      <a:r>
                        <a:rPr lang="en-US" b="0" dirty="0" smtClean="0"/>
                        <a:t>Temporal</a:t>
                      </a:r>
                      <a:r>
                        <a:rPr lang="en-US" b="0" baseline="0" dirty="0" smtClean="0"/>
                        <a:t> Resolution</a:t>
                      </a:r>
                      <a:endParaRPr lang="en-US" b="0" dirty="0"/>
                    </a:p>
                  </a:txBody>
                  <a:tcPr/>
                </a:tc>
                <a:tc>
                  <a:txBody>
                    <a:bodyPr/>
                    <a:lstStyle/>
                    <a:p>
                      <a:r>
                        <a:rPr lang="en-US" dirty="0" smtClean="0"/>
                        <a:t>1 Hz</a:t>
                      </a:r>
                      <a:endParaRPr lang="en-US" dirty="0"/>
                    </a:p>
                  </a:txBody>
                  <a:tcPr/>
                </a:tc>
                <a:tc>
                  <a:txBody>
                    <a:bodyPr/>
                    <a:lstStyle/>
                    <a:p>
                      <a:r>
                        <a:rPr lang="en-US" dirty="0" smtClean="0"/>
                        <a:t>N/A</a:t>
                      </a:r>
                      <a:endParaRPr lang="en-US" dirty="0"/>
                    </a:p>
                  </a:txBody>
                  <a:tcPr/>
                </a:tc>
              </a:tr>
              <a:tr h="414337">
                <a:tc>
                  <a:txBody>
                    <a:bodyPr/>
                    <a:lstStyle/>
                    <a:p>
                      <a:r>
                        <a:rPr lang="en-US" b="0" dirty="0" smtClean="0"/>
                        <a:t>Weight</a:t>
                      </a:r>
                      <a:endParaRPr lang="en-US" b="0" dirty="0"/>
                    </a:p>
                  </a:txBody>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tc>
                <a:tc>
                  <a:txBody>
                    <a:bodyPr/>
                    <a:lstStyle/>
                    <a:p>
                      <a:r>
                        <a:rPr lang="en-US" dirty="0" smtClean="0"/>
                        <a:t>5</a:t>
                      </a:r>
                      <a:endParaRPr lang="en-US" dirty="0"/>
                    </a:p>
                  </a:txBody>
                  <a:tcPr/>
                </a:tc>
              </a:tr>
              <a:tr h="414337">
                <a:tc>
                  <a:txBody>
                    <a:bodyPr/>
                    <a:lstStyle/>
                    <a:p>
                      <a:r>
                        <a:rPr lang="en-US" b="0" dirty="0" smtClean="0"/>
                        <a:t>Size</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&lt;= 10 mm diameter</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3</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Cost</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&lt;= $2000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Time</a:t>
                      </a:r>
                      <a:r>
                        <a:rPr lang="en-US" b="0" baseline="0" dirty="0" smtClean="0"/>
                        <a:t> Limitation</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&lt; 4 months</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3199627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46551705"/>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tc>
                <a:tc>
                  <a:txBody>
                    <a:bodyPr/>
                    <a:lstStyle/>
                    <a:p>
                      <a:r>
                        <a:rPr lang="en-US" dirty="0" smtClean="0"/>
                        <a:t>N/A</a:t>
                      </a:r>
                      <a:endParaRPr lang="en-US" dirty="0"/>
                    </a:p>
                  </a:txBody>
                  <a:tcPr/>
                </a:tc>
              </a:tr>
              <a:tr h="414337">
                <a:tc>
                  <a:txBody>
                    <a:bodyPr/>
                    <a:lstStyle/>
                    <a:p>
                      <a:r>
                        <a:rPr lang="en-US" b="0" dirty="0" smtClean="0"/>
                        <a:t>Temporal</a:t>
                      </a:r>
                      <a:r>
                        <a:rPr lang="en-US" b="0" baseline="0" dirty="0" smtClean="0"/>
                        <a:t> Resolution</a:t>
                      </a:r>
                      <a:endParaRPr lang="en-US" b="0" dirty="0"/>
                    </a:p>
                  </a:txBody>
                  <a:tcPr/>
                </a:tc>
                <a:tc>
                  <a:txBody>
                    <a:bodyPr/>
                    <a:lstStyle/>
                    <a:p>
                      <a:r>
                        <a:rPr lang="en-US" dirty="0" smtClean="0"/>
                        <a:t>1 Hz</a:t>
                      </a:r>
                      <a:endParaRPr lang="en-US" dirty="0"/>
                    </a:p>
                  </a:txBody>
                  <a:tcPr/>
                </a:tc>
                <a:tc>
                  <a:txBody>
                    <a:bodyPr/>
                    <a:lstStyle/>
                    <a:p>
                      <a:r>
                        <a:rPr lang="en-US" dirty="0" smtClean="0"/>
                        <a:t>N/A</a:t>
                      </a:r>
                      <a:endParaRPr lang="en-US" dirty="0"/>
                    </a:p>
                  </a:txBody>
                  <a:tcPr/>
                </a:tc>
              </a:tr>
              <a:tr h="414337">
                <a:tc>
                  <a:txBody>
                    <a:bodyPr/>
                    <a:lstStyle/>
                    <a:p>
                      <a:r>
                        <a:rPr lang="en-US" b="0" dirty="0" smtClean="0"/>
                        <a:t>Weight</a:t>
                      </a:r>
                      <a:endParaRPr lang="en-US" b="0" dirty="0"/>
                    </a:p>
                  </a:txBody>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tc>
                <a:tc>
                  <a:txBody>
                    <a:bodyPr/>
                    <a:lstStyle/>
                    <a:p>
                      <a:r>
                        <a:rPr lang="en-US" dirty="0" smtClean="0"/>
                        <a:t>5</a:t>
                      </a:r>
                      <a:endParaRPr lang="en-US" dirty="0"/>
                    </a:p>
                  </a:txBody>
                  <a:tcPr/>
                </a:tc>
              </a:tr>
              <a:tr h="414337">
                <a:tc>
                  <a:txBody>
                    <a:bodyPr/>
                    <a:lstStyle/>
                    <a:p>
                      <a:r>
                        <a:rPr lang="en-US" b="0" dirty="0" smtClean="0"/>
                        <a:t>Size</a:t>
                      </a:r>
                      <a:endParaRPr lang="en-US" b="0" dirty="0"/>
                    </a:p>
                  </a:txBody>
                  <a:tcPr/>
                </a:tc>
                <a:tc>
                  <a:txBody>
                    <a:bodyPr/>
                    <a:lstStyle/>
                    <a:p>
                      <a:r>
                        <a:rPr lang="en-US" dirty="0" smtClean="0"/>
                        <a:t>&lt;= 10 mm diameter</a:t>
                      </a:r>
                      <a:endParaRPr lang="en-US" dirty="0"/>
                    </a:p>
                  </a:txBody>
                  <a:tcPr/>
                </a:tc>
                <a:tc>
                  <a:txBody>
                    <a:bodyPr/>
                    <a:lstStyle/>
                    <a:p>
                      <a:r>
                        <a:rPr lang="en-US" dirty="0" smtClean="0"/>
                        <a:t>3</a:t>
                      </a:r>
                      <a:endParaRPr lang="en-US" dirty="0"/>
                    </a:p>
                  </a:txBody>
                  <a:tcPr/>
                </a:tc>
              </a:tr>
              <a:tr h="414337">
                <a:tc>
                  <a:txBody>
                    <a:bodyPr/>
                    <a:lstStyle/>
                    <a:p>
                      <a:r>
                        <a:rPr lang="en-US" b="0" dirty="0" smtClean="0"/>
                        <a:t>Cost</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&lt;= $2000</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9</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Time</a:t>
                      </a:r>
                      <a:r>
                        <a:rPr lang="en-US" b="1" baseline="0" dirty="0" smtClean="0"/>
                        <a:t> Limitation</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&lt; 4 months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37">
                <a:tc>
                  <a:txBody>
                    <a:bodyPr/>
                    <a:lstStyle/>
                    <a:p>
                      <a:r>
                        <a:rPr lang="en-US" b="0" dirty="0" smtClean="0"/>
                        <a:t>Output Signal</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Auditory (5)</a:t>
                      </a:r>
                      <a:r>
                        <a:rPr lang="en-US" baseline="0" dirty="0" smtClean="0"/>
                        <a:t> </a:t>
                      </a:r>
                      <a:r>
                        <a:rPr lang="en-US" dirty="0" smtClean="0"/>
                        <a:t>or Visual (6)</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a:t>
                      </a:r>
                      <a:r>
                        <a:rPr lang="en-US" b="1" dirty="0" smtClean="0"/>
                        <a:t>**</a:t>
                      </a:r>
                      <a:endParaRPr lang="en-US"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4946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53995507"/>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tc>
                <a:tc>
                  <a:txBody>
                    <a:bodyPr/>
                    <a:lstStyle/>
                    <a:p>
                      <a:r>
                        <a:rPr lang="en-US" dirty="0" smtClean="0"/>
                        <a:t>Metric</a:t>
                      </a:r>
                      <a:endParaRPr lang="en-US" dirty="0"/>
                    </a:p>
                  </a:txBody>
                  <a:tcPr/>
                </a:tc>
                <a:tc>
                  <a:txBody>
                    <a:bodyPr/>
                    <a:lstStyle/>
                    <a:p>
                      <a:r>
                        <a:rPr lang="en-US" dirty="0" smtClean="0"/>
                        <a:t>Weight</a:t>
                      </a:r>
                      <a:endParaRPr lang="en-US" dirty="0"/>
                    </a:p>
                  </a:txBody>
                  <a:tcPr/>
                </a:tc>
              </a:tr>
              <a:tr h="414337">
                <a:tc>
                  <a:txBody>
                    <a:bodyPr/>
                    <a:lstStyle/>
                    <a:p>
                      <a:r>
                        <a:rPr lang="en-US" b="0" dirty="0" smtClean="0"/>
                        <a:t>Spatial</a:t>
                      </a:r>
                      <a:r>
                        <a:rPr lang="en-US" b="0" baseline="0" dirty="0" smtClean="0"/>
                        <a:t> Resolution</a:t>
                      </a:r>
                      <a:endParaRPr lang="en-US" b="0" dirty="0"/>
                    </a:p>
                  </a:txBody>
                  <a:tcPr/>
                </a:tc>
                <a:tc>
                  <a:txBody>
                    <a:bodyPr/>
                    <a:lstStyle/>
                    <a:p>
                      <a:r>
                        <a:rPr lang="en-US" dirty="0" smtClean="0"/>
                        <a:t>&lt;= 1 mm</a:t>
                      </a:r>
                      <a:endParaRPr lang="en-US" dirty="0"/>
                    </a:p>
                  </a:txBody>
                  <a:tcPr/>
                </a:tc>
                <a:tc>
                  <a:txBody>
                    <a:bodyPr/>
                    <a:lstStyle/>
                    <a:p>
                      <a:r>
                        <a:rPr lang="en-US" dirty="0" smtClean="0"/>
                        <a:t>9</a:t>
                      </a:r>
                      <a:endParaRPr lang="en-US" dirty="0"/>
                    </a:p>
                  </a:txBody>
                  <a:tcPr/>
                </a:tc>
              </a:tr>
              <a:tr h="414337">
                <a:tc>
                  <a:txBody>
                    <a:bodyPr/>
                    <a:lstStyle/>
                    <a:p>
                      <a:r>
                        <a:rPr lang="en-US" b="0" dirty="0" smtClean="0"/>
                        <a:t>Depth</a:t>
                      </a:r>
                      <a:r>
                        <a:rPr lang="en-US" b="0" baseline="0" dirty="0" smtClean="0"/>
                        <a:t> Detection Range</a:t>
                      </a:r>
                      <a:endParaRPr lang="en-US" b="0" dirty="0"/>
                    </a:p>
                  </a:txBody>
                  <a:tcPr/>
                </a:tc>
                <a:tc>
                  <a:txBody>
                    <a:bodyPr/>
                    <a:lstStyle/>
                    <a:p>
                      <a:r>
                        <a:rPr lang="en-US" dirty="0" smtClean="0"/>
                        <a:t>1-5 mm</a:t>
                      </a:r>
                      <a:endParaRPr lang="en-US" dirty="0"/>
                    </a:p>
                  </a:txBody>
                  <a:tcPr/>
                </a:tc>
                <a:tc>
                  <a:txBody>
                    <a:bodyPr/>
                    <a:lstStyle/>
                    <a:p>
                      <a:r>
                        <a:rPr lang="en-US" dirty="0" smtClean="0"/>
                        <a:t>9</a:t>
                      </a:r>
                      <a:endParaRPr lang="en-US" dirty="0"/>
                    </a:p>
                  </a:txBody>
                  <a:tcPr/>
                </a:tc>
              </a:tr>
              <a:tr h="414337">
                <a:tc>
                  <a:txBody>
                    <a:bodyPr/>
                    <a:lstStyle/>
                    <a:p>
                      <a:r>
                        <a:rPr lang="en-US" b="0" dirty="0" smtClean="0"/>
                        <a:t>Power</a:t>
                      </a:r>
                      <a:r>
                        <a:rPr lang="en-US" b="0" baseline="0" dirty="0" smtClean="0"/>
                        <a:t> Output</a:t>
                      </a:r>
                      <a:endParaRPr lang="en-US" b="0" dirty="0"/>
                    </a:p>
                  </a:txBody>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tc>
                <a:tc>
                  <a:txBody>
                    <a:bodyPr/>
                    <a:lstStyle/>
                    <a:p>
                      <a:r>
                        <a:rPr lang="en-US" dirty="0" smtClean="0"/>
                        <a:t>N/A</a:t>
                      </a:r>
                      <a:endParaRPr lang="en-US" dirty="0"/>
                    </a:p>
                  </a:txBody>
                  <a:tcPr/>
                </a:tc>
              </a:tr>
              <a:tr h="414337">
                <a:tc>
                  <a:txBody>
                    <a:bodyPr/>
                    <a:lstStyle/>
                    <a:p>
                      <a:r>
                        <a:rPr lang="en-US" b="0" dirty="0" smtClean="0"/>
                        <a:t>Temporal</a:t>
                      </a:r>
                      <a:r>
                        <a:rPr lang="en-US" b="0" baseline="0" dirty="0" smtClean="0"/>
                        <a:t> Resolution</a:t>
                      </a:r>
                      <a:endParaRPr lang="en-US" b="0" dirty="0"/>
                    </a:p>
                  </a:txBody>
                  <a:tcPr/>
                </a:tc>
                <a:tc>
                  <a:txBody>
                    <a:bodyPr/>
                    <a:lstStyle/>
                    <a:p>
                      <a:r>
                        <a:rPr lang="en-US" dirty="0" smtClean="0"/>
                        <a:t>1 Hz</a:t>
                      </a:r>
                      <a:endParaRPr lang="en-US" dirty="0"/>
                    </a:p>
                  </a:txBody>
                  <a:tcPr/>
                </a:tc>
                <a:tc>
                  <a:txBody>
                    <a:bodyPr/>
                    <a:lstStyle/>
                    <a:p>
                      <a:r>
                        <a:rPr lang="en-US" dirty="0" smtClean="0"/>
                        <a:t>N/A</a:t>
                      </a:r>
                      <a:endParaRPr lang="en-US" dirty="0"/>
                    </a:p>
                  </a:txBody>
                  <a:tcPr/>
                </a:tc>
              </a:tr>
              <a:tr h="414337">
                <a:tc>
                  <a:txBody>
                    <a:bodyPr/>
                    <a:lstStyle/>
                    <a:p>
                      <a:r>
                        <a:rPr lang="en-US" b="0" dirty="0" smtClean="0"/>
                        <a:t>Weight</a:t>
                      </a:r>
                      <a:endParaRPr lang="en-US" b="0" dirty="0"/>
                    </a:p>
                  </a:txBody>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tc>
                <a:tc>
                  <a:txBody>
                    <a:bodyPr/>
                    <a:lstStyle/>
                    <a:p>
                      <a:r>
                        <a:rPr lang="en-US" dirty="0" smtClean="0"/>
                        <a:t>5</a:t>
                      </a:r>
                      <a:endParaRPr lang="en-US" dirty="0"/>
                    </a:p>
                  </a:txBody>
                  <a:tcPr/>
                </a:tc>
              </a:tr>
              <a:tr h="414337">
                <a:tc>
                  <a:txBody>
                    <a:bodyPr/>
                    <a:lstStyle/>
                    <a:p>
                      <a:r>
                        <a:rPr lang="en-US" b="0" dirty="0" smtClean="0"/>
                        <a:t>Size</a:t>
                      </a:r>
                      <a:endParaRPr lang="en-US" b="0" dirty="0"/>
                    </a:p>
                  </a:txBody>
                  <a:tcPr/>
                </a:tc>
                <a:tc>
                  <a:txBody>
                    <a:bodyPr/>
                    <a:lstStyle/>
                    <a:p>
                      <a:r>
                        <a:rPr lang="en-US" dirty="0" smtClean="0"/>
                        <a:t>&lt;= 10 mm diameter</a:t>
                      </a:r>
                      <a:endParaRPr lang="en-US" dirty="0"/>
                    </a:p>
                  </a:txBody>
                  <a:tcPr/>
                </a:tc>
                <a:tc>
                  <a:txBody>
                    <a:bodyPr/>
                    <a:lstStyle/>
                    <a:p>
                      <a:r>
                        <a:rPr lang="en-US" dirty="0" smtClean="0"/>
                        <a:t>3</a:t>
                      </a:r>
                      <a:endParaRPr lang="en-US" dirty="0"/>
                    </a:p>
                  </a:txBody>
                  <a:tcPr/>
                </a:tc>
              </a:tr>
              <a:tr h="414337">
                <a:tc>
                  <a:txBody>
                    <a:bodyPr/>
                    <a:lstStyle/>
                    <a:p>
                      <a:r>
                        <a:rPr lang="en-US" b="0" dirty="0" smtClean="0"/>
                        <a:t>Cost</a:t>
                      </a:r>
                      <a:endParaRPr lang="en-US" b="0" dirty="0"/>
                    </a:p>
                  </a:txBody>
                  <a:tcPr/>
                </a:tc>
                <a:tc>
                  <a:txBody>
                    <a:bodyPr/>
                    <a:lstStyle/>
                    <a:p>
                      <a:r>
                        <a:rPr lang="en-US" dirty="0" smtClean="0"/>
                        <a:t>&lt;= $2000</a:t>
                      </a:r>
                      <a:endParaRPr lang="en-US" dirty="0"/>
                    </a:p>
                  </a:txBody>
                  <a:tcPr/>
                </a:tc>
                <a:tc>
                  <a:txBody>
                    <a:bodyPr/>
                    <a:lstStyle/>
                    <a:p>
                      <a:r>
                        <a:rPr lang="en-US" dirty="0" smtClean="0"/>
                        <a:t>9</a:t>
                      </a:r>
                      <a:endParaRPr lang="en-US" dirty="0"/>
                    </a:p>
                  </a:txBody>
                  <a:tcPr/>
                </a:tc>
              </a:tr>
              <a:tr h="414337">
                <a:tc>
                  <a:txBody>
                    <a:bodyPr/>
                    <a:lstStyle/>
                    <a:p>
                      <a:r>
                        <a:rPr lang="en-US" b="0" dirty="0" smtClean="0"/>
                        <a:t>Time</a:t>
                      </a:r>
                      <a:r>
                        <a:rPr lang="en-US" b="0" baseline="0" dirty="0" smtClean="0"/>
                        <a:t> Limitation</a:t>
                      </a:r>
                      <a:endParaRPr lang="en-US" b="0" dirty="0"/>
                    </a:p>
                  </a:txBody>
                  <a:tcPr>
                    <a:lnB w="12700" cap="flat" cmpd="sng" algn="ctr">
                      <a:solidFill>
                        <a:schemeClr val="tx1"/>
                      </a:solidFill>
                      <a:prstDash val="solid"/>
                      <a:round/>
                      <a:headEnd type="none" w="med" len="med"/>
                      <a:tailEnd type="none" w="med" len="med"/>
                    </a:lnB>
                  </a:tcPr>
                </a:tc>
                <a:tc>
                  <a:txBody>
                    <a:bodyPr/>
                    <a:lstStyle/>
                    <a:p>
                      <a:r>
                        <a:rPr lang="en-US" dirty="0" smtClean="0"/>
                        <a:t>&lt; 4 months</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10</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Output Signal</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Auditory (5)</a:t>
                      </a:r>
                      <a:r>
                        <a:rPr lang="en-US" baseline="0" dirty="0" smtClean="0"/>
                        <a:t> </a:t>
                      </a:r>
                      <a:r>
                        <a:rPr lang="en-US" dirty="0" smtClean="0"/>
                        <a:t>or Visual (6)</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a:t>
                      </a:r>
                      <a:r>
                        <a:rPr lang="en-US" b="1"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084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Ideal Solution:</a:t>
            </a:r>
            <a:br>
              <a:rPr lang="en-US" sz="2800" b="1" dirty="0" smtClean="0"/>
            </a:br>
            <a:r>
              <a:rPr lang="en-US" dirty="0" smtClean="0"/>
              <a:t>Laser Range Scanning</a:t>
            </a:r>
            <a:endParaRPr lang="en-US" sz="2800" b="1" dirty="0"/>
          </a:p>
        </p:txBody>
      </p:sp>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701" y="1547932"/>
            <a:ext cx="3563933" cy="46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4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Ideal Solution:</a:t>
            </a:r>
            <a:br>
              <a:rPr lang="en-US" sz="2800" b="1" dirty="0" smtClean="0"/>
            </a:br>
            <a:r>
              <a:rPr lang="en-US" dirty="0" smtClean="0"/>
              <a:t>Laser Range Scanning</a:t>
            </a:r>
            <a:endParaRPr lang="en-US" sz="2800" b="1" dirty="0"/>
          </a:p>
        </p:txBody>
      </p:sp>
      <p:pic>
        <p:nvPicPr>
          <p:cNvPr id="5" name="Picture 4"/>
          <p:cNvPicPr>
            <a:picLocks noChangeAspect="1"/>
          </p:cNvPicPr>
          <p:nvPr/>
        </p:nvPicPr>
        <p:blipFill>
          <a:blip r:embed="rId3"/>
          <a:stretch>
            <a:fillRect/>
          </a:stretch>
        </p:blipFill>
        <p:spPr>
          <a:xfrm>
            <a:off x="1870928" y="2671281"/>
            <a:ext cx="8450144" cy="2646520"/>
          </a:xfrm>
          <a:prstGeom prst="rect">
            <a:avLst/>
          </a:prstGeom>
        </p:spPr>
      </p:pic>
    </p:spTree>
    <p:extLst>
      <p:ext uri="{BB962C8B-B14F-4D97-AF65-F5344CB8AC3E}">
        <p14:creationId xmlns:p14="http://schemas.microsoft.com/office/powerpoint/2010/main" val="1033335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7926449"/>
              </p:ext>
            </p:extLst>
          </p:nvPr>
        </p:nvGraphicFramePr>
        <p:xfrm>
          <a:off x="4700230" y="365125"/>
          <a:ext cx="6675122" cy="6126480"/>
        </p:xfrm>
        <a:graphic>
          <a:graphicData uri="http://schemas.openxmlformats.org/drawingml/2006/table">
            <a:tbl>
              <a:tblPr firstRow="1" firstCol="1" bandRow="1">
                <a:tableStyleId>{5C22544A-7EE6-4342-B048-85BDC9FD1C3A}</a:tableStyleId>
              </a:tblPr>
              <a:tblGrid>
                <a:gridCol w="953871"/>
                <a:gridCol w="570335"/>
                <a:gridCol w="572324"/>
                <a:gridCol w="572324"/>
                <a:gridCol w="572324"/>
                <a:gridCol w="572324"/>
                <a:gridCol w="572324"/>
                <a:gridCol w="572324"/>
                <a:gridCol w="572324"/>
                <a:gridCol w="572324"/>
                <a:gridCol w="572324"/>
              </a:tblGrid>
              <a:tr h="1950669">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solidFill>
                            <a:schemeClr val="tx1"/>
                          </a:solidFill>
                          <a:effectLst/>
                        </a:rPr>
                        <a:t>Laser/Photoacoustic</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a:effectLst/>
                        </a:rPr>
                        <a:t>Laser Doppler Flowmetry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Coherence Gated Doppler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Impedance-Based Vessel Detector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Impedance Tomography</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602492">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02492">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27</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17298">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24</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25368">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795089">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a:t>
                      </a:r>
                      <a:r>
                        <a:rPr lang="en-US" sz="1100" dirty="0" smtClean="0">
                          <a:effectLst/>
                        </a:rPr>
                        <a:t>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01701">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21476">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09895">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b="1" dirty="0">
                          <a:effectLst/>
                        </a:rPr>
                        <a:t>252</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310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187217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236917" y="1702529"/>
            <a:ext cx="4255149" cy="394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Scope</a:t>
            </a:r>
            <a:endParaRPr lang="en-US" dirty="0"/>
          </a:p>
        </p:txBody>
      </p:sp>
      <p:pic>
        <p:nvPicPr>
          <p:cNvPr id="1028" name="Picture 4" descr="Image result for electrosurgical spat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581" y="3926635"/>
            <a:ext cx="1531344" cy="1531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 hook electrosurger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27490" y="3873785"/>
            <a:ext cx="2236765" cy="1597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6035" y="2292921"/>
            <a:ext cx="3298005" cy="33524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electrosurgical pe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565" y="2776179"/>
            <a:ext cx="2478919" cy="2478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71233" y="5772405"/>
            <a:ext cx="3565684" cy="461665"/>
          </a:xfrm>
          <a:prstGeom prst="rect">
            <a:avLst/>
          </a:prstGeom>
          <a:noFill/>
        </p:spPr>
        <p:txBody>
          <a:bodyPr wrap="square" rtlCol="0">
            <a:spAutoFit/>
          </a:bodyPr>
          <a:lstStyle/>
          <a:p>
            <a:r>
              <a:rPr lang="en-US" sz="2400" b="1" dirty="0" smtClean="0"/>
              <a:t>Open Surgery</a:t>
            </a:r>
            <a:endParaRPr lang="en-US" sz="2400" b="1" dirty="0"/>
          </a:p>
        </p:txBody>
      </p:sp>
      <p:sp>
        <p:nvSpPr>
          <p:cNvPr id="9" name="TextBox 8"/>
          <p:cNvSpPr txBox="1"/>
          <p:nvPr/>
        </p:nvSpPr>
        <p:spPr>
          <a:xfrm>
            <a:off x="6594359" y="5772405"/>
            <a:ext cx="3607633" cy="461665"/>
          </a:xfrm>
          <a:prstGeom prst="rect">
            <a:avLst/>
          </a:prstGeom>
          <a:noFill/>
        </p:spPr>
        <p:txBody>
          <a:bodyPr wrap="square" rtlCol="0">
            <a:spAutoFit/>
          </a:bodyPr>
          <a:lstStyle/>
          <a:p>
            <a:r>
              <a:rPr lang="en-US" sz="2400" b="1" dirty="0" smtClean="0"/>
              <a:t>Minimally Invasive </a:t>
            </a:r>
            <a:r>
              <a:rPr lang="en-US" sz="2400" b="1" dirty="0"/>
              <a:t>S</a:t>
            </a:r>
            <a:r>
              <a:rPr lang="en-US" sz="2400" b="1" dirty="0" smtClean="0"/>
              <a:t>urgery</a:t>
            </a:r>
            <a:endParaRPr lang="en-US" sz="2400" b="1" dirty="0"/>
          </a:p>
        </p:txBody>
      </p:sp>
      <p:pic>
        <p:nvPicPr>
          <p:cNvPr id="8" name="Picture 7" descr="Image result for electrosurgical pencil laparoscopy"/>
          <p:cNvPicPr>
            <a:picLocks noChangeAspect="1" noChangeArrowheads="1"/>
          </p:cNvPicPr>
          <p:nvPr/>
        </p:nvPicPr>
        <p:blipFill rotWithShape="1">
          <a:blip r:embed="rId6">
            <a:extLst>
              <a:ext uri="{28A0092B-C50C-407E-A947-70E740481C1C}">
                <a14:useLocalDpi xmlns:a14="http://schemas.microsoft.com/office/drawing/2010/main" val="0"/>
              </a:ext>
            </a:extLst>
          </a:blip>
          <a:srcRect l="2738" t="26304" r="2214" b="12376"/>
          <a:stretch/>
        </p:blipFill>
        <p:spPr bwMode="auto">
          <a:xfrm>
            <a:off x="8202022" y="2097716"/>
            <a:ext cx="2128903" cy="1373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lectrodes electrosurgery"/>
          <p:cNvPicPr>
            <a:picLocks noChangeAspect="1" noChangeArrowheads="1"/>
          </p:cNvPicPr>
          <p:nvPr/>
        </p:nvPicPr>
        <p:blipFill rotWithShape="1">
          <a:blip r:embed="rId7">
            <a:extLst>
              <a:ext uri="{28A0092B-C50C-407E-A947-70E740481C1C}">
                <a14:useLocalDpi xmlns:a14="http://schemas.microsoft.com/office/drawing/2010/main" val="0"/>
              </a:ext>
            </a:extLst>
          </a:blip>
          <a:srcRect l="13635" t="9368" r="11578" b="6497"/>
          <a:stretch/>
        </p:blipFill>
        <p:spPr bwMode="auto">
          <a:xfrm>
            <a:off x="6436379" y="1885953"/>
            <a:ext cx="1582626" cy="178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4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402288"/>
              </p:ext>
            </p:extLst>
          </p:nvPr>
        </p:nvGraphicFramePr>
        <p:xfrm>
          <a:off x="4678676" y="365125"/>
          <a:ext cx="6675124" cy="6134314"/>
        </p:xfrm>
        <a:graphic>
          <a:graphicData uri="http://schemas.openxmlformats.org/drawingml/2006/table">
            <a:tbl>
              <a:tblPr firstRow="1" firstCol="1" bandRow="1">
                <a:tableStyleId>{5C22544A-7EE6-4342-B048-85BDC9FD1C3A}</a:tableStyleId>
              </a:tblPr>
              <a:tblGrid>
                <a:gridCol w="953872"/>
                <a:gridCol w="570336"/>
                <a:gridCol w="572324"/>
                <a:gridCol w="572324"/>
                <a:gridCol w="572324"/>
                <a:gridCol w="572324"/>
                <a:gridCol w="572324"/>
                <a:gridCol w="572324"/>
                <a:gridCol w="572324"/>
                <a:gridCol w="572324"/>
                <a:gridCol w="572324"/>
              </a:tblGrid>
              <a:tr h="1935013">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Laser Doppler </a:t>
                      </a:r>
                      <a:r>
                        <a:rPr lang="en-US" sz="1100" dirty="0" err="1">
                          <a:solidFill>
                            <a:schemeClr val="tx1"/>
                          </a:solidFill>
                          <a:effectLst/>
                        </a:rPr>
                        <a:t>Flowmetry</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a:effectLst/>
                        </a:rPr>
                        <a:t>Coherence Gated Doppler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Impedance-Based Vessel Detector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 Tomography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589122">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07872">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45</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13378">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13378">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18</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902366">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a:t>
                      </a:r>
                      <a:r>
                        <a:rPr lang="en-US" sz="1100" dirty="0" smtClean="0">
                          <a:effectLst/>
                        </a:rPr>
                        <a:t>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60626">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07872">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96851">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258</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310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239623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7592577"/>
              </p:ext>
            </p:extLst>
          </p:nvPr>
        </p:nvGraphicFramePr>
        <p:xfrm>
          <a:off x="4678684" y="365125"/>
          <a:ext cx="6675116" cy="6130735"/>
        </p:xfrm>
        <a:graphic>
          <a:graphicData uri="http://schemas.openxmlformats.org/drawingml/2006/table">
            <a:tbl>
              <a:tblPr firstRow="1" firstCol="1" bandRow="1">
                <a:tableStyleId>{5C22544A-7EE6-4342-B048-85BDC9FD1C3A}</a:tableStyleId>
              </a:tblPr>
              <a:tblGrid>
                <a:gridCol w="953872"/>
                <a:gridCol w="570337"/>
                <a:gridCol w="572323"/>
                <a:gridCol w="572323"/>
                <a:gridCol w="572323"/>
                <a:gridCol w="572323"/>
                <a:gridCol w="572323"/>
                <a:gridCol w="572323"/>
                <a:gridCol w="572323"/>
                <a:gridCol w="572323"/>
                <a:gridCol w="572323"/>
              </a:tblGrid>
              <a:tr h="1938195">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Laser Doppler Flowmetry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Coherence Gated Doppler</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dirty="0">
                          <a:effectLst/>
                        </a:rPr>
                        <a:t>Impedance-Based Vessel Detector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 Tomography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590090">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590090">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96297">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96297">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18</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853179">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a:t>
                      </a:r>
                      <a:r>
                        <a:rPr lang="en-US" sz="1100" dirty="0" smtClean="0">
                          <a:effectLst/>
                        </a:rPr>
                        <a:t>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574736">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a:effectLst/>
                        </a:rPr>
                        <a:t>60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590090">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97504">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303</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310</a:t>
                      </a: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184732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0303898"/>
              </p:ext>
            </p:extLst>
          </p:nvPr>
        </p:nvGraphicFramePr>
        <p:xfrm>
          <a:off x="4678684" y="365125"/>
          <a:ext cx="6675116" cy="6126480"/>
        </p:xfrm>
        <a:graphic>
          <a:graphicData uri="http://schemas.openxmlformats.org/drawingml/2006/table">
            <a:tbl>
              <a:tblPr firstRow="1" firstCol="1" bandRow="1">
                <a:tableStyleId>{5C22544A-7EE6-4342-B048-85BDC9FD1C3A}</a:tableStyleId>
              </a:tblPr>
              <a:tblGrid>
                <a:gridCol w="953872"/>
                <a:gridCol w="570337"/>
                <a:gridCol w="572323"/>
                <a:gridCol w="572323"/>
                <a:gridCol w="572323"/>
                <a:gridCol w="572323"/>
                <a:gridCol w="572323"/>
                <a:gridCol w="572323"/>
                <a:gridCol w="572323"/>
                <a:gridCol w="572323"/>
                <a:gridCol w="572323"/>
              </a:tblGrid>
              <a:tr h="1971352">
                <a:tc>
                  <a:txBody>
                    <a:bodyPr/>
                    <a:lstStyle/>
                    <a:p>
                      <a:pPr marL="0" marR="0" algn="ctr">
                        <a:lnSpc>
                          <a:spcPct val="115000"/>
                        </a:lnSpc>
                        <a:spcBef>
                          <a:spcPts val="0"/>
                        </a:spcBef>
                        <a:spcAft>
                          <a:spcPts val="0"/>
                        </a:spcAft>
                      </a:pPr>
                      <a:r>
                        <a:rPr lang="en-US" sz="1100" dirty="0" smtClean="0">
                          <a:effectLst/>
                        </a:rPr>
                        <a:t>Concept</a:t>
                      </a:r>
                    </a:p>
                    <a:p>
                      <a:pPr marL="0" marR="0" algn="ctr">
                        <a:lnSpc>
                          <a:spcPct val="115000"/>
                        </a:lnSpc>
                        <a:spcBef>
                          <a:spcPts val="0"/>
                        </a:spcBef>
                        <a:spcAft>
                          <a:spcPts val="0"/>
                        </a:spcAft>
                      </a:pPr>
                      <a:r>
                        <a:rPr lang="en-US" sz="1100" dirty="0" smtClean="0">
                          <a:effectLst/>
                        </a:rPr>
                        <a:t> </a:t>
                      </a:r>
                      <a:r>
                        <a:rPr lang="en-US" sz="1100" dirty="0">
                          <a:effectLst/>
                        </a:rPr>
                        <a:t>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Laser Doppler Flowmetry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Coherence Gated Doppler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Impedance-Based Vessel Detector</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 Tomography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612766">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9</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36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12766">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9</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21004">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68026">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808647">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a:t>
                      </a:r>
                      <a:r>
                        <a:rPr lang="en-US" sz="1100" dirty="0" smtClean="0">
                          <a:effectLst/>
                        </a:rPr>
                        <a:t>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82129">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b="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32905">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16885">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268</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310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101464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9626226"/>
              </p:ext>
            </p:extLst>
          </p:nvPr>
        </p:nvGraphicFramePr>
        <p:xfrm>
          <a:off x="4678684" y="365125"/>
          <a:ext cx="6675116" cy="6126480"/>
        </p:xfrm>
        <a:graphic>
          <a:graphicData uri="http://schemas.openxmlformats.org/drawingml/2006/table">
            <a:tbl>
              <a:tblPr firstRow="1" firstCol="1" bandRow="1">
                <a:tableStyleId>{5C22544A-7EE6-4342-B048-85BDC9FD1C3A}</a:tableStyleId>
              </a:tblPr>
              <a:tblGrid>
                <a:gridCol w="953873"/>
                <a:gridCol w="570336"/>
                <a:gridCol w="572323"/>
                <a:gridCol w="572323"/>
                <a:gridCol w="572323"/>
                <a:gridCol w="572323"/>
                <a:gridCol w="572323"/>
                <a:gridCol w="572323"/>
                <a:gridCol w="572323"/>
                <a:gridCol w="572323"/>
                <a:gridCol w="572323"/>
              </a:tblGrid>
              <a:tr h="1991766">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Laser Doppler Flowmetry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Coherence Gated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Impedance-Based Vessel Detector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ICG</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dirty="0">
                          <a:effectLst/>
                        </a:rPr>
                        <a:t>Impedance Tomography</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615185">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36</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15185">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9</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72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21877">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32660">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27</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811840">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solidFill>
                            <a:schemeClr val="dk1"/>
                          </a:solidFill>
                          <a:effectLst/>
                          <a:latin typeface="+mn-lt"/>
                          <a:ea typeface="+mn-ea"/>
                        </a:rPr>
                        <a:t>40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84032">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35404">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18531">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246</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310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169548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8063659"/>
              </p:ext>
            </p:extLst>
          </p:nvPr>
        </p:nvGraphicFramePr>
        <p:xfrm>
          <a:off x="4678684" y="380929"/>
          <a:ext cx="6675116" cy="6126480"/>
        </p:xfrm>
        <a:graphic>
          <a:graphicData uri="http://schemas.openxmlformats.org/drawingml/2006/table">
            <a:tbl>
              <a:tblPr firstRow="1" firstCol="1" bandRow="1">
                <a:tableStyleId>{5C22544A-7EE6-4342-B048-85BDC9FD1C3A}</a:tableStyleId>
              </a:tblPr>
              <a:tblGrid>
                <a:gridCol w="953873"/>
                <a:gridCol w="570336"/>
                <a:gridCol w="572323"/>
                <a:gridCol w="572323"/>
                <a:gridCol w="572323"/>
                <a:gridCol w="572323"/>
                <a:gridCol w="572323"/>
                <a:gridCol w="572323"/>
                <a:gridCol w="572323"/>
                <a:gridCol w="572323"/>
                <a:gridCol w="572323"/>
              </a:tblGrid>
              <a:tr h="1991766">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Laser Doppler Flowmetry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Coherence Gated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Impedance-Based Vessel Detector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Impedance Tomography</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dirty="0">
                          <a:effectLst/>
                        </a:rPr>
                        <a:t>Laser Range Scanner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615185">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15185">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21877">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32660">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9</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811840">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effectLst/>
                        </a:rPr>
                        <a:t>40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84032">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40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35404">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18531">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smtClean="0">
                          <a:effectLst/>
                        </a:rPr>
                        <a:t>310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Tree>
    <p:extLst>
      <p:ext uri="{BB962C8B-B14F-4D97-AF65-F5344CB8AC3E}">
        <p14:creationId xmlns:p14="http://schemas.microsoft.com/office/powerpoint/2010/main" val="404944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7696690"/>
              </p:ext>
            </p:extLst>
          </p:nvPr>
        </p:nvGraphicFramePr>
        <p:xfrm>
          <a:off x="4678684" y="365125"/>
          <a:ext cx="6675116" cy="6126480"/>
        </p:xfrm>
        <a:graphic>
          <a:graphicData uri="http://schemas.openxmlformats.org/drawingml/2006/table">
            <a:tbl>
              <a:tblPr firstRow="1" firstCol="1" bandRow="1">
                <a:tableStyleId>{5C22544A-7EE6-4342-B048-85BDC9FD1C3A}</a:tableStyleId>
              </a:tblPr>
              <a:tblGrid>
                <a:gridCol w="953873"/>
                <a:gridCol w="570336"/>
                <a:gridCol w="572323"/>
                <a:gridCol w="572323"/>
                <a:gridCol w="572323"/>
                <a:gridCol w="572323"/>
                <a:gridCol w="572323"/>
                <a:gridCol w="572323"/>
                <a:gridCol w="572323"/>
                <a:gridCol w="572323"/>
                <a:gridCol w="572323"/>
              </a:tblGrid>
              <a:tr h="1991766">
                <a:tc>
                  <a:txBody>
                    <a:bodyPr/>
                    <a:lstStyle/>
                    <a:p>
                      <a:pPr marL="0" marR="0" algn="ctr">
                        <a:lnSpc>
                          <a:spcPct val="115000"/>
                        </a:lnSpc>
                        <a:spcBef>
                          <a:spcPts val="0"/>
                        </a:spcBef>
                        <a:spcAft>
                          <a:spcPts val="0"/>
                        </a:spcAft>
                      </a:pPr>
                      <a:r>
                        <a:rPr lang="en-US" sz="1100" dirty="0">
                          <a:effectLst/>
                        </a:rPr>
                        <a:t>Concept Selection: </a:t>
                      </a:r>
                    </a:p>
                    <a:p>
                      <a:pPr marL="0" marR="0" algn="ctr">
                        <a:lnSpc>
                          <a:spcPct val="115000"/>
                        </a:lnSpc>
                        <a:spcBef>
                          <a:spcPts val="0"/>
                        </a:spcBef>
                        <a:spcAft>
                          <a:spcPts val="0"/>
                        </a:spcAft>
                      </a:pPr>
                      <a:r>
                        <a:rPr lang="en-US" sz="1100" dirty="0">
                          <a:effectLst/>
                        </a:rPr>
                        <a:t>1 = bad, </a:t>
                      </a:r>
                    </a:p>
                    <a:p>
                      <a:pPr marL="0" marR="0" algn="ctr">
                        <a:lnSpc>
                          <a:spcPct val="115000"/>
                        </a:lnSpc>
                        <a:spcBef>
                          <a:spcPts val="0"/>
                        </a:spcBef>
                        <a:spcAft>
                          <a:spcPts val="0"/>
                        </a:spcAft>
                      </a:pPr>
                      <a:r>
                        <a:rPr lang="en-US" sz="1100" dirty="0">
                          <a:effectLst/>
                        </a:rPr>
                        <a:t>10 = good</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Key Criteria</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Criteria Weight</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71755" marR="71755" algn="ctr">
                        <a:lnSpc>
                          <a:spcPct val="115000"/>
                        </a:lnSpc>
                        <a:spcBef>
                          <a:spcPts val="0"/>
                        </a:spcBef>
                        <a:spcAft>
                          <a:spcPts val="0"/>
                        </a:spcAft>
                      </a:pPr>
                      <a:r>
                        <a:rPr lang="en-US" sz="1100" dirty="0">
                          <a:effectLst/>
                        </a:rPr>
                        <a:t>Laser/Photoacoustic</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Laser Doppler </a:t>
                      </a:r>
                      <a:r>
                        <a:rPr lang="en-US" sz="1100" dirty="0" err="1">
                          <a:effectLst/>
                        </a:rPr>
                        <a:t>Flowmetry</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Coherence Gated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Impedance-Based Vessel Detector</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ICG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a:effectLst/>
                        </a:rPr>
                        <a:t>Impedance Tomography</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solidFill>
                            <a:schemeClr val="tx1"/>
                          </a:solidFill>
                          <a:effectLst/>
                        </a:rPr>
                        <a:t>Laser Range Scanner</a:t>
                      </a:r>
                      <a:endParaRPr lang="en-US" sz="1100" dirty="0">
                        <a:solidFill>
                          <a:schemeClr val="tx1"/>
                        </a:solidFill>
                        <a:effectLst/>
                        <a:latin typeface="Arial" panose="020B0604020202020204" pitchFamily="34" charset="0"/>
                        <a:ea typeface="Arial" panose="020B0604020202020204" pitchFamily="34" charset="0"/>
                      </a:endParaRPr>
                    </a:p>
                  </a:txBody>
                  <a:tcPr marL="18545" marR="18545" marT="12363" marB="12363" vert="vert270" anchor="ctr">
                    <a:solidFill>
                      <a:schemeClr val="accent4">
                        <a:lumMod val="40000"/>
                        <a:lumOff val="60000"/>
                      </a:schemeClr>
                    </a:solidFill>
                  </a:tcPr>
                </a:tc>
                <a:tc>
                  <a:txBody>
                    <a:bodyPr/>
                    <a:lstStyle/>
                    <a:p>
                      <a:pPr marL="71755" marR="71755" algn="ctr">
                        <a:lnSpc>
                          <a:spcPct val="115000"/>
                        </a:lnSpc>
                        <a:spcBef>
                          <a:spcPts val="0"/>
                        </a:spcBef>
                        <a:spcAft>
                          <a:spcPts val="0"/>
                        </a:spcAft>
                      </a:pPr>
                      <a:r>
                        <a:rPr lang="en-US" sz="1100" dirty="0">
                          <a:effectLst/>
                        </a:rPr>
                        <a:t>Ultrasound Doppler</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c>
                  <a:txBody>
                    <a:bodyPr/>
                    <a:lstStyle/>
                    <a:p>
                      <a:pPr marL="71755" marR="71755" algn="ctr">
                        <a:lnSpc>
                          <a:spcPct val="115000"/>
                        </a:lnSpc>
                        <a:spcBef>
                          <a:spcPts val="0"/>
                        </a:spcBef>
                        <a:spcAft>
                          <a:spcPts val="0"/>
                        </a:spcAft>
                      </a:pPr>
                      <a:r>
                        <a:rPr lang="en-US" sz="1100" dirty="0">
                          <a:effectLst/>
                        </a:rPr>
                        <a:t>Spatial Frequency Domain Imaging</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vert="vert270" anchor="ctr"/>
                </a:tc>
              </a:tr>
              <a:tr h="615185">
                <a:tc>
                  <a:txBody>
                    <a:bodyPr/>
                    <a:lstStyle/>
                    <a:p>
                      <a:pPr marL="0" marR="0">
                        <a:lnSpc>
                          <a:spcPct val="115000"/>
                        </a:lnSpc>
                        <a:spcBef>
                          <a:spcPts val="0"/>
                        </a:spcBef>
                        <a:spcAft>
                          <a:spcPts val="0"/>
                        </a:spcAft>
                      </a:pPr>
                      <a:r>
                        <a:rPr lang="en-US" sz="1100">
                          <a:effectLst/>
                        </a:rPr>
                        <a:t>Spatial Resolution (&lt;=1mm)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36</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15185">
                <a:tc>
                  <a:txBody>
                    <a:bodyPr/>
                    <a:lstStyle/>
                    <a:p>
                      <a:pPr marL="0" marR="0">
                        <a:lnSpc>
                          <a:spcPct val="115000"/>
                        </a:lnSpc>
                        <a:spcBef>
                          <a:spcPts val="0"/>
                        </a:spcBef>
                        <a:spcAft>
                          <a:spcPts val="0"/>
                        </a:spcAft>
                      </a:pPr>
                      <a:r>
                        <a:rPr lang="en-US" sz="1100">
                          <a:effectLst/>
                        </a:rPr>
                        <a:t>Depth Detection (max) &lt;5mm </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72</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221877">
                <a:tc>
                  <a:txBody>
                    <a:bodyPr/>
                    <a:lstStyle/>
                    <a:p>
                      <a:pPr marL="0" marR="0">
                        <a:lnSpc>
                          <a:spcPct val="115000"/>
                        </a:lnSpc>
                        <a:spcBef>
                          <a:spcPts val="0"/>
                        </a:spcBef>
                        <a:spcAft>
                          <a:spcPts val="0"/>
                        </a:spcAft>
                      </a:pPr>
                      <a:r>
                        <a:rPr lang="en-US" sz="1100">
                          <a:effectLst/>
                        </a:rPr>
                        <a:t>Size (10mm)</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30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21</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332660">
                <a:tc>
                  <a:txBody>
                    <a:bodyPr/>
                    <a:lstStyle/>
                    <a:p>
                      <a:pPr marL="0" marR="0">
                        <a:lnSpc>
                          <a:spcPct val="115000"/>
                        </a:lnSpc>
                        <a:spcBef>
                          <a:spcPts val="0"/>
                        </a:spcBef>
                        <a:spcAft>
                          <a:spcPts val="0"/>
                        </a:spcAft>
                      </a:pPr>
                      <a:r>
                        <a:rPr lang="en-US" sz="1100">
                          <a:effectLst/>
                        </a:rPr>
                        <a:t>Cost (&lt;$2,000)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63</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18</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9</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9</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90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811840">
                <a:tc>
                  <a:txBody>
                    <a:bodyPr/>
                    <a:lstStyle/>
                    <a:p>
                      <a:pPr marL="0" marR="0">
                        <a:lnSpc>
                          <a:spcPct val="115000"/>
                        </a:lnSpc>
                        <a:spcBef>
                          <a:spcPts val="0"/>
                        </a:spcBef>
                        <a:spcAft>
                          <a:spcPts val="0"/>
                        </a:spcAft>
                      </a:pPr>
                      <a:r>
                        <a:rPr lang="en-US" sz="1100">
                          <a:effectLst/>
                        </a:rPr>
                        <a:t>Output (warning = 5, visual = 6, w/ mapping= 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4</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20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smtClean="0">
                          <a:solidFill>
                            <a:schemeClr val="dk1"/>
                          </a:solidFill>
                          <a:effectLst/>
                          <a:latin typeface="+mn-lt"/>
                          <a:ea typeface="+mn-ea"/>
                        </a:rPr>
                        <a:t>40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84032">
                <a:tc>
                  <a:txBody>
                    <a:bodyPr/>
                    <a:lstStyle/>
                    <a:p>
                      <a:pPr marL="0" marR="0">
                        <a:lnSpc>
                          <a:spcPct val="115000"/>
                        </a:lnSpc>
                        <a:spcBef>
                          <a:spcPts val="0"/>
                        </a:spcBef>
                        <a:spcAft>
                          <a:spcPts val="0"/>
                        </a:spcAft>
                      </a:pPr>
                      <a:r>
                        <a:rPr lang="en-US" sz="1100">
                          <a:effectLst/>
                        </a:rPr>
                        <a:t>Time Limitation (&lt;4 months)</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10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10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40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a:effectLst/>
                        </a:rPr>
                        <a:t>10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70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635404">
                <a:tc>
                  <a:txBody>
                    <a:bodyPr/>
                    <a:lstStyle/>
                    <a:p>
                      <a:pPr marL="0" marR="0">
                        <a:lnSpc>
                          <a:spcPct val="115000"/>
                        </a:lnSpc>
                        <a:spcBef>
                          <a:spcPts val="0"/>
                        </a:spcBef>
                        <a:spcAft>
                          <a:spcPts val="0"/>
                        </a:spcAft>
                      </a:pPr>
                      <a:r>
                        <a:rPr lang="en-US" sz="1100">
                          <a:effectLst/>
                        </a:rPr>
                        <a:t>Weight (pencil &lt;4 oz, else &lt;2.5kg)</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a:effectLst/>
                        </a:rPr>
                        <a:t>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45</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a:effectLst/>
                        </a:rPr>
                        <a:t>50</a:t>
                      </a:r>
                      <a:endParaRPr lang="en-US" sz="110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50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35</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r h="418531">
                <a:tc>
                  <a:txBody>
                    <a:bodyPr/>
                    <a:lstStyle/>
                    <a:p>
                      <a:pPr>
                        <a:lnSpc>
                          <a:spcPct val="115000"/>
                        </a:lnSpc>
                      </a:pPr>
                      <a:endParaRPr lang="en-US" sz="1100">
                        <a:solidFill>
                          <a:srgbClr val="000000"/>
                        </a:solidFill>
                        <a:effectLst/>
                        <a:latin typeface="Arial" panose="020B0604020202020204" pitchFamily="34" charset="0"/>
                      </a:endParaRPr>
                    </a:p>
                  </a:txBody>
                  <a:tcPr marL="18545" marR="18545" marT="12363" marB="12363" anchor="b"/>
                </a:tc>
                <a:tc>
                  <a:txBody>
                    <a:bodyPr/>
                    <a:lstStyle/>
                    <a:p>
                      <a:pPr marL="0" marR="0">
                        <a:lnSpc>
                          <a:spcPct val="115000"/>
                        </a:lnSpc>
                        <a:spcBef>
                          <a:spcPts val="0"/>
                        </a:spcBef>
                        <a:spcAft>
                          <a:spcPts val="0"/>
                        </a:spcAft>
                      </a:pPr>
                      <a:r>
                        <a:rPr lang="en-US" sz="1100" b="1" dirty="0">
                          <a:effectLst/>
                        </a:rPr>
                        <a:t>Total Score</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b"/>
                </a:tc>
                <a:tc>
                  <a:txBody>
                    <a:bodyPr/>
                    <a:lstStyle/>
                    <a:p>
                      <a:pPr marL="0" marR="0" algn="ctr">
                        <a:lnSpc>
                          <a:spcPct val="115000"/>
                        </a:lnSpc>
                        <a:spcBef>
                          <a:spcPts val="0"/>
                        </a:spcBef>
                        <a:spcAft>
                          <a:spcPts val="0"/>
                        </a:spcAft>
                      </a:pPr>
                      <a:r>
                        <a:rPr lang="en-US" sz="1100" dirty="0">
                          <a:effectLst/>
                        </a:rPr>
                        <a:t>252</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258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303</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268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246</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288</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b="1" dirty="0" smtClean="0">
                          <a:solidFill>
                            <a:schemeClr val="dk1"/>
                          </a:solidFill>
                          <a:effectLst/>
                          <a:latin typeface="+mn-lt"/>
                          <a:ea typeface="+mn-ea"/>
                        </a:rPr>
                        <a:t>310</a:t>
                      </a:r>
                      <a:endParaRPr lang="en-US" sz="1100" b="1" dirty="0">
                        <a:solidFill>
                          <a:srgbClr val="000000"/>
                        </a:solidFill>
                        <a:effectLst/>
                        <a:latin typeface="Arial" panose="020B0604020202020204" pitchFamily="34" charset="0"/>
                        <a:ea typeface="Arial" panose="020B0604020202020204" pitchFamily="34" charset="0"/>
                      </a:endParaRPr>
                    </a:p>
                  </a:txBody>
                  <a:tcPr marL="18545" marR="18545" marT="12363" marB="12363"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effectLst/>
                        </a:rPr>
                        <a:t>367</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c>
                  <a:txBody>
                    <a:bodyPr/>
                    <a:lstStyle/>
                    <a:p>
                      <a:pPr marL="0" marR="0" algn="ctr">
                        <a:lnSpc>
                          <a:spcPct val="115000"/>
                        </a:lnSpc>
                        <a:spcBef>
                          <a:spcPts val="0"/>
                        </a:spcBef>
                        <a:spcAft>
                          <a:spcPts val="0"/>
                        </a:spcAft>
                      </a:pPr>
                      <a:r>
                        <a:rPr lang="en-US" sz="1100" dirty="0">
                          <a:effectLst/>
                        </a:rPr>
                        <a:t>360</a:t>
                      </a:r>
                      <a:endParaRPr lang="en-US" sz="1100" dirty="0">
                        <a:solidFill>
                          <a:srgbClr val="000000"/>
                        </a:solidFill>
                        <a:effectLst/>
                        <a:latin typeface="Arial" panose="020B0604020202020204" pitchFamily="34" charset="0"/>
                        <a:ea typeface="Arial" panose="020B0604020202020204" pitchFamily="34" charset="0"/>
                      </a:endParaRPr>
                    </a:p>
                  </a:txBody>
                  <a:tcPr marL="18545" marR="18545" marT="12363" marB="12363" anchor="ctr"/>
                </a:tc>
              </a:tr>
            </a:tbl>
          </a:graphicData>
        </a:graphic>
      </p:graphicFrame>
      <p:sp>
        <p:nvSpPr>
          <p:cNvPr id="5" name="Title 1"/>
          <p:cNvSpPr>
            <a:spLocks noGrp="1"/>
          </p:cNvSpPr>
          <p:nvPr>
            <p:ph type="title"/>
          </p:nvPr>
        </p:nvSpPr>
        <p:spPr>
          <a:xfrm>
            <a:off x="838200" y="365125"/>
            <a:ext cx="10515600" cy="1325563"/>
          </a:xfrm>
        </p:spPr>
        <p:txBody>
          <a:bodyPr/>
          <a:lstStyle/>
          <a:p>
            <a:r>
              <a:rPr lang="en-US" dirty="0" smtClean="0"/>
              <a:t>Design Analysis</a:t>
            </a:r>
            <a:endParaRPr lang="en-US" dirty="0"/>
          </a:p>
        </p:txBody>
      </p:sp>
    </p:spTree>
    <p:extLst>
      <p:ext uri="{BB962C8B-B14F-4D97-AF65-F5344CB8AC3E}">
        <p14:creationId xmlns:p14="http://schemas.microsoft.com/office/powerpoint/2010/main" val="59083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Evaluation</a:t>
            </a:r>
            <a:endParaRPr lang="en-US" dirty="0"/>
          </a:p>
        </p:txBody>
      </p:sp>
      <p:sp>
        <p:nvSpPr>
          <p:cNvPr id="6" name="Rectangle 5"/>
          <p:cNvSpPr/>
          <p:nvPr/>
        </p:nvSpPr>
        <p:spPr>
          <a:xfrm>
            <a:off x="976045" y="1536969"/>
            <a:ext cx="4982966" cy="446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8098" y="1536968"/>
            <a:ext cx="4982966" cy="446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655908" y="2223336"/>
            <a:ext cx="4007346" cy="3119701"/>
            <a:chOff x="6643709" y="2006600"/>
            <a:chExt cx="4247037" cy="3285067"/>
          </a:xfrm>
        </p:grpSpPr>
        <p:pic>
          <p:nvPicPr>
            <p:cNvPr id="3076" name="Picture 4" descr="Image result for spatial frequency domain imaging quing"/>
            <p:cNvPicPr>
              <a:picLocks noChangeAspect="1" noChangeArrowheads="1"/>
            </p:cNvPicPr>
            <p:nvPr/>
          </p:nvPicPr>
          <p:blipFill rotWithShape="1">
            <a:blip r:embed="rId3">
              <a:extLst>
                <a:ext uri="{28A0092B-C50C-407E-A947-70E740481C1C}">
                  <a14:useLocalDpi xmlns:a14="http://schemas.microsoft.com/office/drawing/2010/main" val="0"/>
                </a:ext>
              </a:extLst>
            </a:blip>
            <a:srcRect r="47177"/>
            <a:stretch/>
          </p:blipFill>
          <p:spPr bwMode="auto">
            <a:xfrm>
              <a:off x="6643709" y="2006600"/>
              <a:ext cx="4247037" cy="3276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5333" y="4351867"/>
              <a:ext cx="770467" cy="939800"/>
            </a:xfrm>
            <a:prstGeom prst="rect">
              <a:avLst/>
            </a:prstGeom>
            <a:solidFill>
              <a:schemeClr val="bg1"/>
            </a:solidFill>
          </p:spPr>
          <p:txBody>
            <a:bodyPr wrap="square" rtlCol="0">
              <a:spAutoFit/>
            </a:bodyPr>
            <a:lstStyle/>
            <a:p>
              <a:endParaRPr lang="en-US" dirty="0"/>
            </a:p>
          </p:txBody>
        </p:sp>
      </p:grpSp>
      <p:sp>
        <p:nvSpPr>
          <p:cNvPr id="8" name="TextBox 7"/>
          <p:cNvSpPr txBox="1"/>
          <p:nvPr/>
        </p:nvSpPr>
        <p:spPr>
          <a:xfrm>
            <a:off x="2073962" y="5434278"/>
            <a:ext cx="2719136" cy="461665"/>
          </a:xfrm>
          <a:prstGeom prst="rect">
            <a:avLst/>
          </a:prstGeom>
          <a:noFill/>
        </p:spPr>
        <p:txBody>
          <a:bodyPr wrap="square" rtlCol="0">
            <a:spAutoFit/>
          </a:bodyPr>
          <a:lstStyle/>
          <a:p>
            <a:r>
              <a:rPr lang="en-US" sz="2400" b="1" dirty="0" smtClean="0"/>
              <a:t>Doppler Ultrasound</a:t>
            </a:r>
            <a:endParaRPr lang="en-US" sz="2400" b="1" dirty="0"/>
          </a:p>
        </p:txBody>
      </p:sp>
      <p:sp>
        <p:nvSpPr>
          <p:cNvPr id="9" name="TextBox 8"/>
          <p:cNvSpPr txBox="1"/>
          <p:nvPr/>
        </p:nvSpPr>
        <p:spPr>
          <a:xfrm>
            <a:off x="6360580" y="5434277"/>
            <a:ext cx="4598002" cy="461665"/>
          </a:xfrm>
          <a:prstGeom prst="rect">
            <a:avLst/>
          </a:prstGeom>
          <a:noFill/>
        </p:spPr>
        <p:txBody>
          <a:bodyPr wrap="square" rtlCol="0">
            <a:spAutoFit/>
          </a:bodyPr>
          <a:lstStyle/>
          <a:p>
            <a:r>
              <a:rPr lang="en-US" sz="2400" b="1" dirty="0" smtClean="0"/>
              <a:t>Spatial Frequency Domain Imaging</a:t>
            </a:r>
            <a:endParaRPr lang="en-US" sz="2400" b="1" dirty="0"/>
          </a:p>
        </p:txBody>
      </p:sp>
      <p:sp>
        <p:nvSpPr>
          <p:cNvPr id="10" name="TextBox 9"/>
          <p:cNvSpPr txBox="1"/>
          <p:nvPr/>
        </p:nvSpPr>
        <p:spPr>
          <a:xfrm>
            <a:off x="2453785" y="1539172"/>
            <a:ext cx="1959491" cy="584775"/>
          </a:xfrm>
          <a:prstGeom prst="rect">
            <a:avLst/>
          </a:prstGeom>
          <a:noFill/>
        </p:spPr>
        <p:txBody>
          <a:bodyPr wrap="square" rtlCol="0">
            <a:spAutoFit/>
          </a:bodyPr>
          <a:lstStyle/>
          <a:p>
            <a:r>
              <a:rPr lang="en-US" sz="3200" b="1" dirty="0" smtClean="0"/>
              <a:t>Score: 367</a:t>
            </a:r>
            <a:endParaRPr lang="en-US" sz="3200" b="1" dirty="0"/>
          </a:p>
        </p:txBody>
      </p:sp>
      <p:sp>
        <p:nvSpPr>
          <p:cNvPr id="11" name="TextBox 10"/>
          <p:cNvSpPr txBox="1"/>
          <p:nvPr/>
        </p:nvSpPr>
        <p:spPr>
          <a:xfrm>
            <a:off x="7693582" y="1536969"/>
            <a:ext cx="1931998" cy="584775"/>
          </a:xfrm>
          <a:prstGeom prst="rect">
            <a:avLst/>
          </a:prstGeom>
          <a:noFill/>
        </p:spPr>
        <p:txBody>
          <a:bodyPr wrap="square" rtlCol="0">
            <a:spAutoFit/>
          </a:bodyPr>
          <a:lstStyle/>
          <a:p>
            <a:r>
              <a:rPr lang="en-US" sz="3200" b="1" dirty="0" smtClean="0"/>
              <a:t>Score: 360</a:t>
            </a:r>
            <a:endParaRPr lang="en-US" sz="3200" b="1" dirty="0"/>
          </a:p>
        </p:txBody>
      </p:sp>
      <p:pic>
        <p:nvPicPr>
          <p:cNvPr id="2050" name="Picture 2" descr="Image result for doppler ultras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110" y="2400706"/>
            <a:ext cx="4524841" cy="293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79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Evaluation</a:t>
            </a:r>
            <a:endParaRPr lang="en-US" dirty="0"/>
          </a:p>
        </p:txBody>
      </p:sp>
      <p:sp>
        <p:nvSpPr>
          <p:cNvPr id="6" name="Rectangle 5"/>
          <p:cNvSpPr/>
          <p:nvPr/>
        </p:nvSpPr>
        <p:spPr>
          <a:xfrm>
            <a:off x="976045" y="1536969"/>
            <a:ext cx="4982966" cy="446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8098" y="1526694"/>
            <a:ext cx="4982966" cy="446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655908" y="2223336"/>
            <a:ext cx="4007346" cy="3119701"/>
            <a:chOff x="6643709" y="2006600"/>
            <a:chExt cx="4247037" cy="3285067"/>
          </a:xfrm>
        </p:grpSpPr>
        <p:pic>
          <p:nvPicPr>
            <p:cNvPr id="3076" name="Picture 4" descr="Image result for spatial frequency domain imaging quing"/>
            <p:cNvPicPr>
              <a:picLocks noChangeAspect="1" noChangeArrowheads="1"/>
            </p:cNvPicPr>
            <p:nvPr/>
          </p:nvPicPr>
          <p:blipFill rotWithShape="1">
            <a:blip r:embed="rId3">
              <a:extLst>
                <a:ext uri="{28A0092B-C50C-407E-A947-70E740481C1C}">
                  <a14:useLocalDpi xmlns:a14="http://schemas.microsoft.com/office/drawing/2010/main" val="0"/>
                </a:ext>
              </a:extLst>
            </a:blip>
            <a:srcRect r="47177"/>
            <a:stretch/>
          </p:blipFill>
          <p:spPr bwMode="auto">
            <a:xfrm>
              <a:off x="6643709" y="2006600"/>
              <a:ext cx="4247037" cy="3276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5333" y="4351867"/>
              <a:ext cx="770467" cy="939800"/>
            </a:xfrm>
            <a:prstGeom prst="rect">
              <a:avLst/>
            </a:prstGeom>
            <a:solidFill>
              <a:schemeClr val="bg1"/>
            </a:solidFill>
          </p:spPr>
          <p:txBody>
            <a:bodyPr wrap="square" rtlCol="0">
              <a:spAutoFit/>
            </a:bodyPr>
            <a:lstStyle/>
            <a:p>
              <a:endParaRPr lang="en-US" dirty="0"/>
            </a:p>
          </p:txBody>
        </p:sp>
      </p:grpSp>
      <p:sp>
        <p:nvSpPr>
          <p:cNvPr id="8" name="TextBox 7"/>
          <p:cNvSpPr txBox="1"/>
          <p:nvPr/>
        </p:nvSpPr>
        <p:spPr>
          <a:xfrm>
            <a:off x="2073962" y="5434278"/>
            <a:ext cx="2719136" cy="461665"/>
          </a:xfrm>
          <a:prstGeom prst="rect">
            <a:avLst/>
          </a:prstGeom>
          <a:noFill/>
        </p:spPr>
        <p:txBody>
          <a:bodyPr wrap="square" rtlCol="0">
            <a:spAutoFit/>
          </a:bodyPr>
          <a:lstStyle/>
          <a:p>
            <a:r>
              <a:rPr lang="en-US" sz="2400" b="1" dirty="0" smtClean="0"/>
              <a:t>Doppler Ultrasound</a:t>
            </a:r>
            <a:endParaRPr lang="en-US" sz="2400" b="1" dirty="0"/>
          </a:p>
        </p:txBody>
      </p:sp>
      <p:sp>
        <p:nvSpPr>
          <p:cNvPr id="9" name="TextBox 8"/>
          <p:cNvSpPr txBox="1"/>
          <p:nvPr/>
        </p:nvSpPr>
        <p:spPr>
          <a:xfrm>
            <a:off x="6360580" y="5434277"/>
            <a:ext cx="4598002" cy="461665"/>
          </a:xfrm>
          <a:prstGeom prst="rect">
            <a:avLst/>
          </a:prstGeom>
          <a:noFill/>
        </p:spPr>
        <p:txBody>
          <a:bodyPr wrap="square" rtlCol="0">
            <a:spAutoFit/>
          </a:bodyPr>
          <a:lstStyle/>
          <a:p>
            <a:r>
              <a:rPr lang="en-US" sz="2400" b="1" dirty="0" smtClean="0"/>
              <a:t>Spatial Frequency Domain Imaging</a:t>
            </a:r>
            <a:endParaRPr lang="en-US" sz="2400" b="1" dirty="0"/>
          </a:p>
        </p:txBody>
      </p:sp>
      <p:sp>
        <p:nvSpPr>
          <p:cNvPr id="10" name="TextBox 9"/>
          <p:cNvSpPr txBox="1"/>
          <p:nvPr/>
        </p:nvSpPr>
        <p:spPr>
          <a:xfrm>
            <a:off x="2453785" y="1539172"/>
            <a:ext cx="1959491" cy="584775"/>
          </a:xfrm>
          <a:prstGeom prst="rect">
            <a:avLst/>
          </a:prstGeom>
          <a:noFill/>
        </p:spPr>
        <p:txBody>
          <a:bodyPr wrap="square" rtlCol="0">
            <a:spAutoFit/>
          </a:bodyPr>
          <a:lstStyle/>
          <a:p>
            <a:r>
              <a:rPr lang="en-US" sz="3200" b="1" dirty="0" smtClean="0"/>
              <a:t>Score: 367</a:t>
            </a:r>
            <a:endParaRPr lang="en-US" sz="3200" b="1" dirty="0"/>
          </a:p>
        </p:txBody>
      </p:sp>
      <p:sp>
        <p:nvSpPr>
          <p:cNvPr id="11" name="TextBox 10"/>
          <p:cNvSpPr txBox="1"/>
          <p:nvPr/>
        </p:nvSpPr>
        <p:spPr>
          <a:xfrm>
            <a:off x="7693582" y="1536969"/>
            <a:ext cx="1931998" cy="584775"/>
          </a:xfrm>
          <a:prstGeom prst="rect">
            <a:avLst/>
          </a:prstGeom>
          <a:noFill/>
        </p:spPr>
        <p:txBody>
          <a:bodyPr wrap="square" rtlCol="0">
            <a:spAutoFit/>
          </a:bodyPr>
          <a:lstStyle/>
          <a:p>
            <a:r>
              <a:rPr lang="en-US" sz="3200" b="1" dirty="0" smtClean="0"/>
              <a:t>Score: 360</a:t>
            </a:r>
            <a:endParaRPr lang="en-US" sz="3200" b="1" dirty="0"/>
          </a:p>
        </p:txBody>
      </p:sp>
      <p:pic>
        <p:nvPicPr>
          <p:cNvPr id="2050" name="Picture 2" descr="Image result for doppler ultras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110" y="2400706"/>
            <a:ext cx="4524841" cy="293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54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Chosen Solution: </a:t>
            </a:r>
            <a:r>
              <a:rPr lang="en-US" dirty="0" smtClean="0"/>
              <a:t/>
            </a:r>
            <a:br>
              <a:rPr lang="en-US" dirty="0" smtClean="0"/>
            </a:br>
            <a:r>
              <a:rPr lang="en-US" dirty="0" smtClean="0"/>
              <a:t>Spatial Frequency Domain Imaging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1574405"/>
              </p:ext>
            </p:extLst>
          </p:nvPr>
        </p:nvGraphicFramePr>
        <p:xfrm>
          <a:off x="838200" y="4280958"/>
          <a:ext cx="10515600" cy="1893535"/>
        </p:xfrm>
        <a:graphic>
          <a:graphicData uri="http://schemas.openxmlformats.org/drawingml/2006/table">
            <a:tbl>
              <a:tblPr firstRow="1" bandRow="1">
                <a:tableStyleId>{5C22544A-7EE6-4342-B048-85BDC9FD1C3A}</a:tableStyleId>
              </a:tblPr>
              <a:tblGrid>
                <a:gridCol w="5257800"/>
                <a:gridCol w="5257800"/>
              </a:tblGrid>
              <a:tr h="378707">
                <a:tc>
                  <a:txBody>
                    <a:bodyPr/>
                    <a:lstStyle/>
                    <a:p>
                      <a:r>
                        <a:rPr lang="en-US" dirty="0" smtClean="0"/>
                        <a:t>Advantages</a:t>
                      </a:r>
                      <a:endParaRPr lang="en-US" dirty="0"/>
                    </a:p>
                  </a:txBody>
                  <a:tcPr/>
                </a:tc>
                <a:tc>
                  <a:txBody>
                    <a:bodyPr/>
                    <a:lstStyle/>
                    <a:p>
                      <a:r>
                        <a:rPr lang="en-US" dirty="0" smtClean="0"/>
                        <a:t>Disadvantages</a:t>
                      </a:r>
                      <a:endParaRPr lang="en-US" dirty="0"/>
                    </a:p>
                  </a:txBody>
                  <a:tcPr/>
                </a:tc>
              </a:tr>
              <a:tr h="378707">
                <a:tc>
                  <a:txBody>
                    <a:bodyPr/>
                    <a:lstStyle/>
                    <a:p>
                      <a:r>
                        <a:rPr lang="en-US" b="1" dirty="0" smtClean="0"/>
                        <a:t>Spatial</a:t>
                      </a:r>
                      <a:r>
                        <a:rPr lang="en-US" b="1" baseline="0" dirty="0" smtClean="0"/>
                        <a:t> Resolution: </a:t>
                      </a:r>
                      <a:r>
                        <a:rPr lang="en-US" baseline="0" dirty="0" smtClean="0"/>
                        <a:t>.33 mm</a:t>
                      </a:r>
                    </a:p>
                  </a:txBody>
                  <a:tcPr/>
                </a:tc>
                <a:tc>
                  <a:txBody>
                    <a:bodyPr/>
                    <a:lstStyle/>
                    <a:p>
                      <a:r>
                        <a:rPr lang="en-US" b="1" dirty="0" smtClean="0"/>
                        <a:t>Size: </a:t>
                      </a:r>
                      <a:r>
                        <a:rPr lang="en-US" dirty="0" smtClean="0"/>
                        <a:t>5 cm projector head</a:t>
                      </a:r>
                      <a:endParaRPr lang="en-US" dirty="0"/>
                    </a:p>
                  </a:txBody>
                  <a:tcPr/>
                </a:tc>
              </a:tr>
              <a:tr h="378707">
                <a:tc>
                  <a:txBody>
                    <a:bodyPr/>
                    <a:lstStyle/>
                    <a:p>
                      <a:r>
                        <a:rPr lang="en-US" b="1" dirty="0" smtClean="0"/>
                        <a:t>Depth Detection: </a:t>
                      </a:r>
                      <a:r>
                        <a:rPr lang="en-US" dirty="0" smtClean="0"/>
                        <a:t>1-3 mm</a:t>
                      </a:r>
                      <a:endParaRPr lang="en-US" dirty="0"/>
                    </a:p>
                  </a:txBody>
                  <a:tcPr/>
                </a:tc>
                <a:tc>
                  <a:txBody>
                    <a:bodyPr/>
                    <a:lstStyle/>
                    <a:p>
                      <a:r>
                        <a:rPr lang="en-US" b="1" dirty="0" smtClean="0"/>
                        <a:t>Output Signal: </a:t>
                      </a:r>
                      <a:r>
                        <a:rPr lang="en-US" dirty="0" smtClean="0"/>
                        <a:t>Visual,</a:t>
                      </a:r>
                      <a:r>
                        <a:rPr lang="en-US" baseline="0" dirty="0" smtClean="0"/>
                        <a:t> no mapping</a:t>
                      </a:r>
                      <a:endParaRPr lang="en-US" dirty="0"/>
                    </a:p>
                  </a:txBody>
                  <a:tcPr/>
                </a:tc>
              </a:tr>
              <a:tr h="378707">
                <a:tc>
                  <a:txBody>
                    <a:bodyPr/>
                    <a:lstStyle/>
                    <a:p>
                      <a:r>
                        <a:rPr lang="en-US" b="1" dirty="0" smtClean="0"/>
                        <a:t>Cost: </a:t>
                      </a:r>
                      <a:r>
                        <a:rPr lang="en-US" dirty="0" smtClean="0"/>
                        <a:t>&lt; $2000</a:t>
                      </a:r>
                      <a:endParaRPr lang="en-US" dirty="0"/>
                    </a:p>
                  </a:txBody>
                  <a:tcPr/>
                </a:tc>
                <a:tc>
                  <a:txBody>
                    <a:bodyPr/>
                    <a:lstStyle/>
                    <a:p>
                      <a:endParaRPr lang="en-US"/>
                    </a:p>
                  </a:txBody>
                  <a:tcPr/>
                </a:tc>
              </a:tr>
              <a:tr h="378707">
                <a:tc>
                  <a:txBody>
                    <a:bodyPr/>
                    <a:lstStyle/>
                    <a:p>
                      <a:r>
                        <a:rPr lang="en-US" b="1" dirty="0" smtClean="0"/>
                        <a:t>Time:</a:t>
                      </a:r>
                      <a:r>
                        <a:rPr lang="en-US" dirty="0" smtClean="0"/>
                        <a:t> Mentors</a:t>
                      </a:r>
                      <a:r>
                        <a:rPr lang="en-US" baseline="0" dirty="0" smtClean="0"/>
                        <a:t> Available</a:t>
                      </a:r>
                      <a:endParaRPr lang="en-US" dirty="0"/>
                    </a:p>
                  </a:txBody>
                  <a:tcPr/>
                </a:tc>
                <a:tc>
                  <a:txBody>
                    <a:bodyPr/>
                    <a:lstStyle/>
                    <a:p>
                      <a:endParaRPr lang="en-US" dirty="0"/>
                    </a:p>
                  </a:txBody>
                  <a:tcPr/>
                </a:tc>
              </a:tr>
            </a:tbl>
          </a:graphicData>
        </a:graphic>
      </p:graphicFrame>
      <p:pic>
        <p:nvPicPr>
          <p:cNvPr id="2050" name="Picture 2" descr="http://player.slideplayer.com/23/6639868/data/images/img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911" y="1522723"/>
            <a:ext cx="2252134" cy="2737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ort placement lap chole"/>
          <p:cNvPicPr>
            <a:picLocks noChangeAspect="1" noChangeArrowheads="1"/>
          </p:cNvPicPr>
          <p:nvPr/>
        </p:nvPicPr>
        <p:blipFill rotWithShape="1">
          <a:blip r:embed="rId4">
            <a:extLst>
              <a:ext uri="{28A0092B-C50C-407E-A947-70E740481C1C}">
                <a14:useLocalDpi xmlns:a14="http://schemas.microsoft.com/office/drawing/2010/main" val="0"/>
              </a:ext>
            </a:extLst>
          </a:blip>
          <a:srcRect b="7318"/>
          <a:stretch/>
        </p:blipFill>
        <p:spPr bwMode="auto">
          <a:xfrm>
            <a:off x="7306568" y="1551524"/>
            <a:ext cx="2749977" cy="268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92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Chosen Solution: </a:t>
            </a:r>
            <a:r>
              <a:rPr lang="en-US" dirty="0" smtClean="0"/>
              <a:t/>
            </a:r>
            <a:br>
              <a:rPr lang="en-US" dirty="0" smtClean="0"/>
            </a:br>
            <a:r>
              <a:rPr lang="en-US" dirty="0" smtClean="0"/>
              <a:t>Spatial Frequency Domain Imaging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839382"/>
              </p:ext>
            </p:extLst>
          </p:nvPr>
        </p:nvGraphicFramePr>
        <p:xfrm>
          <a:off x="838200" y="4280958"/>
          <a:ext cx="10515600" cy="1893535"/>
        </p:xfrm>
        <a:graphic>
          <a:graphicData uri="http://schemas.openxmlformats.org/drawingml/2006/table">
            <a:tbl>
              <a:tblPr firstRow="1" bandRow="1">
                <a:tableStyleId>{5C22544A-7EE6-4342-B048-85BDC9FD1C3A}</a:tableStyleId>
              </a:tblPr>
              <a:tblGrid>
                <a:gridCol w="5257800"/>
                <a:gridCol w="5257800"/>
              </a:tblGrid>
              <a:tr h="378707">
                <a:tc>
                  <a:txBody>
                    <a:bodyPr/>
                    <a:lstStyle/>
                    <a:p>
                      <a:r>
                        <a:rPr lang="en-US" dirty="0" smtClean="0"/>
                        <a:t>Advantages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Disadvantages</a:t>
                      </a:r>
                      <a:endParaRPr lang="en-US" dirty="0"/>
                    </a:p>
                  </a:txBody>
                  <a:tcPr>
                    <a:lnL w="12700" cap="flat" cmpd="sng" algn="ctr">
                      <a:solidFill>
                        <a:schemeClr val="tx1"/>
                      </a:solidFill>
                      <a:prstDash val="solid"/>
                      <a:round/>
                      <a:headEnd type="none" w="med" len="med"/>
                      <a:tailEnd type="none" w="med" len="med"/>
                    </a:lnL>
                  </a:tcPr>
                </a:tc>
              </a:tr>
              <a:tr h="378707">
                <a:tc>
                  <a:txBody>
                    <a:bodyPr/>
                    <a:lstStyle/>
                    <a:p>
                      <a:r>
                        <a:rPr lang="en-US" b="1" dirty="0" smtClean="0"/>
                        <a:t>Spatial</a:t>
                      </a:r>
                      <a:r>
                        <a:rPr lang="en-US" b="1" baseline="0" dirty="0" smtClean="0"/>
                        <a:t> Resolution: </a:t>
                      </a:r>
                      <a:r>
                        <a:rPr lang="en-US" baseline="0" dirty="0" smtClean="0"/>
                        <a:t>.33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smtClean="0"/>
                        <a:t>Size: </a:t>
                      </a:r>
                      <a:r>
                        <a:rPr lang="en-US" dirty="0" smtClean="0"/>
                        <a:t>5 cm projector head</a:t>
                      </a:r>
                      <a:endParaRPr lang="en-US" dirty="0"/>
                    </a:p>
                  </a:txBody>
                  <a:tcPr>
                    <a:lnL w="12700" cap="flat" cmpd="sng" algn="ctr">
                      <a:solidFill>
                        <a:schemeClr val="tx1"/>
                      </a:solidFill>
                      <a:prstDash val="solid"/>
                      <a:round/>
                      <a:headEnd type="none" w="med" len="med"/>
                      <a:tailEnd type="none" w="med" len="med"/>
                    </a:lnL>
                  </a:tcPr>
                </a:tc>
              </a:tr>
              <a:tr h="378707">
                <a:tc>
                  <a:txBody>
                    <a:bodyPr/>
                    <a:lstStyle/>
                    <a:p>
                      <a:r>
                        <a:rPr lang="en-US" b="1" dirty="0" smtClean="0"/>
                        <a:t>Depth Detection: </a:t>
                      </a:r>
                      <a:r>
                        <a:rPr lang="en-US" dirty="0" smtClean="0"/>
                        <a:t>1-3 mm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smtClean="0"/>
                        <a:t>Output Signal: </a:t>
                      </a:r>
                      <a:r>
                        <a:rPr lang="en-US" dirty="0" smtClean="0"/>
                        <a:t>Visual,</a:t>
                      </a:r>
                      <a:r>
                        <a:rPr lang="en-US" baseline="0" dirty="0" smtClean="0"/>
                        <a:t> no mapping</a:t>
                      </a:r>
                      <a:endParaRPr lang="en-US" dirty="0"/>
                    </a:p>
                  </a:txBody>
                  <a:tcPr>
                    <a:lnL w="12700" cap="flat" cmpd="sng" algn="ctr">
                      <a:solidFill>
                        <a:schemeClr val="tx1"/>
                      </a:solidFill>
                      <a:prstDash val="solid"/>
                      <a:round/>
                      <a:headEnd type="none" w="med" len="med"/>
                      <a:tailEnd type="none" w="med" len="med"/>
                    </a:lnL>
                  </a:tcPr>
                </a:tc>
              </a:tr>
              <a:tr h="378707">
                <a:tc>
                  <a:txBody>
                    <a:bodyPr/>
                    <a:lstStyle/>
                    <a:p>
                      <a:r>
                        <a:rPr lang="en-US" b="1" dirty="0" smtClean="0"/>
                        <a:t>Cost: </a:t>
                      </a:r>
                      <a:r>
                        <a:rPr lang="en-US" dirty="0" smtClean="0"/>
                        <a:t>&lt; $2000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r>
              <a:tr h="378707">
                <a:tc>
                  <a:txBody>
                    <a:bodyPr/>
                    <a:lstStyle/>
                    <a:p>
                      <a:r>
                        <a:rPr lang="en-US" b="1" dirty="0" smtClean="0"/>
                        <a:t>Time:</a:t>
                      </a:r>
                      <a:r>
                        <a:rPr lang="en-US" dirty="0" smtClean="0"/>
                        <a:t> Mentors</a:t>
                      </a:r>
                      <a:r>
                        <a:rPr lang="en-US" baseline="0" dirty="0" smtClean="0"/>
                        <a:t> Available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pic>
        <p:nvPicPr>
          <p:cNvPr id="2050" name="Picture 2" descr="http://player.slideplayer.com/23/6639868/data/images/img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911" y="1522723"/>
            <a:ext cx="2252134" cy="2737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ort placement lap chole"/>
          <p:cNvPicPr>
            <a:picLocks noChangeAspect="1" noChangeArrowheads="1"/>
          </p:cNvPicPr>
          <p:nvPr/>
        </p:nvPicPr>
        <p:blipFill rotWithShape="1">
          <a:blip r:embed="rId4">
            <a:extLst>
              <a:ext uri="{28A0092B-C50C-407E-A947-70E740481C1C}">
                <a14:useLocalDpi xmlns:a14="http://schemas.microsoft.com/office/drawing/2010/main" val="0"/>
              </a:ext>
            </a:extLst>
          </a:blip>
          <a:srcRect b="7318"/>
          <a:stretch/>
        </p:blipFill>
        <p:spPr bwMode="auto">
          <a:xfrm>
            <a:off x="7306568" y="1551524"/>
            <a:ext cx="2749977" cy="268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8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Design Specifications</a:t>
            </a:r>
            <a:endParaRPr lang="en-US" dirty="0"/>
          </a:p>
        </p:txBody>
      </p:sp>
      <p:pic>
        <p:nvPicPr>
          <p:cNvPr id="2052" name="Picture 4" descr="Image result for port placement lap chole"/>
          <p:cNvPicPr>
            <a:picLocks noChangeAspect="1" noChangeArrowheads="1"/>
          </p:cNvPicPr>
          <p:nvPr/>
        </p:nvPicPr>
        <p:blipFill rotWithShape="1">
          <a:blip r:embed="rId3">
            <a:extLst>
              <a:ext uri="{28A0092B-C50C-407E-A947-70E740481C1C}">
                <a14:useLocalDpi xmlns:a14="http://schemas.microsoft.com/office/drawing/2010/main" val="0"/>
              </a:ext>
            </a:extLst>
          </a:blip>
          <a:srcRect b="7318"/>
          <a:stretch/>
        </p:blipFill>
        <p:spPr bwMode="auto">
          <a:xfrm>
            <a:off x="989711" y="1845733"/>
            <a:ext cx="4818423" cy="4707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149160010"/>
              </p:ext>
            </p:extLst>
          </p:nvPr>
        </p:nvGraphicFramePr>
        <p:xfrm>
          <a:off x="5896015" y="735014"/>
          <a:ext cx="6084189" cy="2743200"/>
        </p:xfrm>
        <a:graphic>
          <a:graphicData uri="http://schemas.openxmlformats.org/drawingml/2006/table">
            <a:tbl>
              <a:tblPr firstRow="1" bandRow="1">
                <a:tableStyleId>{5C22544A-7EE6-4342-B048-85BDC9FD1C3A}</a:tableStyleId>
              </a:tblPr>
              <a:tblGrid>
                <a:gridCol w="2028063"/>
                <a:gridCol w="2028063"/>
                <a:gridCol w="2028063"/>
              </a:tblGrid>
              <a:tr h="240808">
                <a:tc>
                  <a:txBody>
                    <a:bodyPr/>
                    <a:lstStyle/>
                    <a:p>
                      <a:endParaRPr lang="en-US" sz="1600" dirty="0"/>
                    </a:p>
                  </a:txBody>
                  <a:tcPr/>
                </a:tc>
                <a:tc>
                  <a:txBody>
                    <a:bodyPr/>
                    <a:lstStyle/>
                    <a:p>
                      <a:r>
                        <a:rPr lang="en-US" sz="1600" dirty="0" smtClean="0"/>
                        <a:t>Original</a:t>
                      </a:r>
                      <a:r>
                        <a:rPr lang="en-US" sz="1600" baseline="0" dirty="0" smtClean="0"/>
                        <a:t> Metric</a:t>
                      </a:r>
                      <a:endParaRPr lang="en-US" sz="1600" dirty="0"/>
                    </a:p>
                  </a:txBody>
                  <a:tcPr/>
                </a:tc>
                <a:tc>
                  <a:txBody>
                    <a:bodyPr/>
                    <a:lstStyle/>
                    <a:p>
                      <a:r>
                        <a:rPr lang="en-US" sz="1600" dirty="0" smtClean="0"/>
                        <a:t>Adjusted Metric</a:t>
                      </a:r>
                      <a:endParaRPr lang="en-US" sz="1600" dirty="0"/>
                    </a:p>
                  </a:txBody>
                  <a:tcPr/>
                </a:tc>
              </a:tr>
              <a:tr h="415941">
                <a:tc>
                  <a:txBody>
                    <a:bodyPr/>
                    <a:lstStyle/>
                    <a:p>
                      <a:r>
                        <a:rPr lang="en-US" sz="1600" dirty="0" smtClean="0"/>
                        <a:t>Size</a:t>
                      </a:r>
                      <a:endParaRPr lang="en-US" sz="1600" dirty="0"/>
                    </a:p>
                  </a:txBody>
                  <a:tcPr/>
                </a:tc>
                <a:tc>
                  <a:txBody>
                    <a:bodyPr/>
                    <a:lstStyle/>
                    <a:p>
                      <a:r>
                        <a:rPr lang="en-US" sz="1600" dirty="0" smtClean="0"/>
                        <a:t>1.5 cm diameter</a:t>
                      </a:r>
                    </a:p>
                    <a:p>
                      <a:r>
                        <a:rPr lang="en-US" sz="1600" dirty="0" smtClean="0"/>
                        <a:t>18 cm length</a:t>
                      </a:r>
                      <a:endParaRPr lang="en-US" sz="1600" dirty="0"/>
                    </a:p>
                  </a:txBody>
                  <a:tcPr/>
                </a:tc>
                <a:tc>
                  <a:txBody>
                    <a:bodyPr/>
                    <a:lstStyle/>
                    <a:p>
                      <a:r>
                        <a:rPr lang="en-US" sz="1600" dirty="0" smtClean="0"/>
                        <a:t>10 mm diameter</a:t>
                      </a:r>
                    </a:p>
                  </a:txBody>
                  <a:tcPr/>
                </a:tc>
              </a:tr>
              <a:tr h="415941">
                <a:tc>
                  <a:txBody>
                    <a:bodyPr/>
                    <a:lstStyle/>
                    <a:p>
                      <a:r>
                        <a:rPr lang="en-US" sz="1600" dirty="0" smtClean="0"/>
                        <a:t>Weight</a:t>
                      </a:r>
                      <a:endParaRPr lang="en-US" sz="1600" dirty="0"/>
                    </a:p>
                  </a:txBody>
                  <a:tcPr/>
                </a:tc>
                <a:tc>
                  <a:txBody>
                    <a:bodyPr/>
                    <a:lstStyle/>
                    <a:p>
                      <a:r>
                        <a:rPr lang="en-US" sz="1600" dirty="0" smtClean="0"/>
                        <a:t>1 </a:t>
                      </a:r>
                      <a:r>
                        <a:rPr lang="en-US" sz="1600" dirty="0" err="1" smtClean="0"/>
                        <a:t>oz</a:t>
                      </a:r>
                      <a:endParaRPr lang="en-US" sz="1600" dirty="0"/>
                    </a:p>
                  </a:txBody>
                  <a:tcPr/>
                </a:tc>
                <a:tc>
                  <a:txBody>
                    <a:bodyPr/>
                    <a:lstStyle/>
                    <a:p>
                      <a:r>
                        <a:rPr lang="en-US" sz="1600" dirty="0" smtClean="0"/>
                        <a:t>ES attachment: &lt;=5 </a:t>
                      </a:r>
                      <a:r>
                        <a:rPr lang="en-US" sz="1600" dirty="0" err="1" smtClean="0"/>
                        <a:t>oz</a:t>
                      </a:r>
                      <a:endParaRPr lang="en-US" sz="1600" dirty="0" smtClean="0"/>
                    </a:p>
                    <a:p>
                      <a:r>
                        <a:rPr lang="en-US" sz="1600" dirty="0" smtClean="0"/>
                        <a:t>Other: &lt;=2.5 kg</a:t>
                      </a:r>
                      <a:endParaRPr lang="en-US" sz="1600" dirty="0"/>
                    </a:p>
                  </a:txBody>
                  <a:tcPr/>
                </a:tc>
              </a:tr>
              <a:tr h="415941">
                <a:tc>
                  <a:txBody>
                    <a:bodyPr/>
                    <a:lstStyle/>
                    <a:p>
                      <a:r>
                        <a:rPr lang="en-US" sz="1600" dirty="0" smtClean="0"/>
                        <a:t>Output</a:t>
                      </a:r>
                      <a:endParaRPr lang="en-US" sz="1600" dirty="0"/>
                    </a:p>
                  </a:txBody>
                  <a:tcPr/>
                </a:tc>
                <a:tc>
                  <a:txBody>
                    <a:bodyPr/>
                    <a:lstStyle/>
                    <a:p>
                      <a:r>
                        <a:rPr lang="en-US" sz="1600" dirty="0" smtClean="0"/>
                        <a:t>Auditory</a:t>
                      </a:r>
                      <a:endParaRPr lang="en-US" sz="1600" dirty="0"/>
                    </a:p>
                  </a:txBody>
                  <a:tcPr/>
                </a:tc>
                <a:tc>
                  <a:txBody>
                    <a:bodyPr/>
                    <a:lstStyle/>
                    <a:p>
                      <a:r>
                        <a:rPr lang="en-US" sz="1600" dirty="0" smtClean="0"/>
                        <a:t>Visual</a:t>
                      </a:r>
                      <a:r>
                        <a:rPr lang="en-US" sz="1600" baseline="0" dirty="0" smtClean="0"/>
                        <a:t> preferred, </a:t>
                      </a:r>
                    </a:p>
                    <a:p>
                      <a:r>
                        <a:rPr lang="en-US" sz="1600" baseline="0" dirty="0" smtClean="0"/>
                        <a:t>Auditory acceptable</a:t>
                      </a:r>
                      <a:endParaRPr lang="en-US" sz="1600" dirty="0"/>
                    </a:p>
                  </a:txBody>
                  <a:tcPr/>
                </a:tc>
              </a:tr>
              <a:tr h="240808">
                <a:tc>
                  <a:txBody>
                    <a:bodyPr/>
                    <a:lstStyle/>
                    <a:p>
                      <a:r>
                        <a:rPr lang="en-US" sz="1600" dirty="0" smtClean="0"/>
                        <a:t>Cost</a:t>
                      </a:r>
                      <a:endParaRPr lang="en-US" sz="1600" dirty="0"/>
                    </a:p>
                  </a:txBody>
                  <a:tcPr/>
                </a:tc>
                <a:tc>
                  <a:txBody>
                    <a:bodyPr/>
                    <a:lstStyle/>
                    <a:p>
                      <a:r>
                        <a:rPr lang="en-US" sz="1600" dirty="0" smtClean="0"/>
                        <a:t>&lt; $6,000</a:t>
                      </a:r>
                      <a:endParaRPr lang="en-US" sz="1600" dirty="0"/>
                    </a:p>
                  </a:txBody>
                  <a:tcPr/>
                </a:tc>
                <a:tc>
                  <a:txBody>
                    <a:bodyPr/>
                    <a:lstStyle/>
                    <a:p>
                      <a:r>
                        <a:rPr lang="en-US" sz="1600" dirty="0" smtClean="0"/>
                        <a:t>&lt; $2,000</a:t>
                      </a:r>
                      <a:endParaRPr lang="en-US" sz="1600" dirty="0"/>
                    </a:p>
                  </a:txBody>
                  <a:tcPr/>
                </a:tc>
              </a:tr>
              <a:tr h="240808">
                <a:tc>
                  <a:txBody>
                    <a:bodyPr/>
                    <a:lstStyle/>
                    <a:p>
                      <a:r>
                        <a:rPr lang="en-US" sz="1600" dirty="0" smtClean="0"/>
                        <a:t>Time Limitation</a:t>
                      </a:r>
                      <a:endParaRPr lang="en-US" sz="1600" dirty="0"/>
                    </a:p>
                  </a:txBody>
                  <a:tcPr/>
                </a:tc>
                <a:tc>
                  <a:txBody>
                    <a:bodyPr/>
                    <a:lstStyle/>
                    <a:p>
                      <a:r>
                        <a:rPr lang="en-US" sz="1600" dirty="0" smtClean="0"/>
                        <a:t>N/A</a:t>
                      </a:r>
                      <a:endParaRPr lang="en-US" sz="1600" dirty="0"/>
                    </a:p>
                  </a:txBody>
                  <a:tcPr/>
                </a:tc>
                <a:tc>
                  <a:txBody>
                    <a:bodyPr/>
                    <a:lstStyle/>
                    <a:p>
                      <a:r>
                        <a:rPr lang="en-US" sz="1600" dirty="0" smtClean="0"/>
                        <a:t>&lt; 4</a:t>
                      </a:r>
                      <a:r>
                        <a:rPr lang="en-US" sz="1600" baseline="0" dirty="0" smtClean="0"/>
                        <a:t> months</a:t>
                      </a:r>
                      <a:endParaRPr lang="en-US" sz="1600" dirty="0"/>
                    </a:p>
                  </a:txBody>
                  <a:tcPr/>
                </a:tc>
              </a:tr>
            </a:tbl>
          </a:graphicData>
        </a:graphic>
      </p:graphicFrame>
      <p:pic>
        <p:nvPicPr>
          <p:cNvPr id="7" name="Picture 6" descr="Image result for electrosurgical pencil laparoscopy"/>
          <p:cNvPicPr>
            <a:picLocks noChangeAspect="1" noChangeArrowheads="1"/>
          </p:cNvPicPr>
          <p:nvPr/>
        </p:nvPicPr>
        <p:blipFill rotWithShape="1">
          <a:blip r:embed="rId4">
            <a:extLst>
              <a:ext uri="{28A0092B-C50C-407E-A947-70E740481C1C}">
                <a14:useLocalDpi xmlns:a14="http://schemas.microsoft.com/office/drawing/2010/main" val="0"/>
              </a:ext>
            </a:extLst>
          </a:blip>
          <a:srcRect l="2738" t="26304" r="2214" b="12376"/>
          <a:stretch/>
        </p:blipFill>
        <p:spPr bwMode="auto">
          <a:xfrm>
            <a:off x="7148824" y="3848103"/>
            <a:ext cx="3578570" cy="23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54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Chosen Solution: </a:t>
            </a:r>
            <a:r>
              <a:rPr lang="en-US" dirty="0" smtClean="0"/>
              <a:t/>
            </a:r>
            <a:br>
              <a:rPr lang="en-US" dirty="0" smtClean="0"/>
            </a:br>
            <a:r>
              <a:rPr lang="en-US" dirty="0" smtClean="0"/>
              <a:t>Spatial Frequency Domain Imaging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68650"/>
              </p:ext>
            </p:extLst>
          </p:nvPr>
        </p:nvGraphicFramePr>
        <p:xfrm>
          <a:off x="838200" y="4280958"/>
          <a:ext cx="10515600" cy="1893535"/>
        </p:xfrm>
        <a:graphic>
          <a:graphicData uri="http://schemas.openxmlformats.org/drawingml/2006/table">
            <a:tbl>
              <a:tblPr firstRow="1" bandRow="1">
                <a:tableStyleId>{5C22544A-7EE6-4342-B048-85BDC9FD1C3A}</a:tableStyleId>
              </a:tblPr>
              <a:tblGrid>
                <a:gridCol w="5257800"/>
                <a:gridCol w="5257800"/>
              </a:tblGrid>
              <a:tr h="378707">
                <a:tc>
                  <a:txBody>
                    <a:bodyPr/>
                    <a:lstStyle/>
                    <a:p>
                      <a:r>
                        <a:rPr lang="en-US" dirty="0" smtClean="0"/>
                        <a:t>Advantages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Disadvantages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8707">
                <a:tc>
                  <a:txBody>
                    <a:bodyPr/>
                    <a:lstStyle/>
                    <a:p>
                      <a:r>
                        <a:rPr lang="en-US" b="1" dirty="0" smtClean="0"/>
                        <a:t>Spatial</a:t>
                      </a:r>
                      <a:r>
                        <a:rPr lang="en-US" b="1" baseline="0" dirty="0" smtClean="0"/>
                        <a:t> Resolution: </a:t>
                      </a:r>
                      <a:r>
                        <a:rPr lang="en-US" baseline="0" dirty="0" smtClean="0"/>
                        <a:t>.33 mm</a:t>
                      </a:r>
                    </a:p>
                  </a:txBody>
                  <a:tcPr>
                    <a:lnR w="12700" cap="flat" cmpd="sng" algn="ctr">
                      <a:solidFill>
                        <a:schemeClr val="tx1"/>
                      </a:solidFill>
                      <a:prstDash val="solid"/>
                      <a:round/>
                      <a:headEnd type="none" w="med" len="med"/>
                      <a:tailEnd type="none" w="med" len="med"/>
                    </a:lnR>
                  </a:tcPr>
                </a:tc>
                <a:tc>
                  <a:txBody>
                    <a:bodyPr/>
                    <a:lstStyle/>
                    <a:p>
                      <a:r>
                        <a:rPr lang="en-US" b="1" dirty="0" smtClean="0"/>
                        <a:t>Size: </a:t>
                      </a:r>
                      <a:r>
                        <a:rPr lang="en-US" dirty="0" smtClean="0"/>
                        <a:t>5 cm projector head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707">
                <a:tc>
                  <a:txBody>
                    <a:bodyPr/>
                    <a:lstStyle/>
                    <a:p>
                      <a:r>
                        <a:rPr lang="en-US" b="1" dirty="0" smtClean="0"/>
                        <a:t>Depth Detection: </a:t>
                      </a:r>
                      <a:r>
                        <a:rPr lang="en-US" dirty="0" smtClean="0"/>
                        <a:t>1-3 mm</a:t>
                      </a:r>
                      <a:endParaRPr lang="en-US" dirty="0"/>
                    </a:p>
                  </a:txBody>
                  <a:tcPr>
                    <a:lnR w="12700" cap="flat" cmpd="sng" algn="ctr">
                      <a:solidFill>
                        <a:schemeClr val="tx1"/>
                      </a:solidFill>
                      <a:prstDash val="solid"/>
                      <a:round/>
                      <a:headEnd type="none" w="med" len="med"/>
                      <a:tailEnd type="none" w="med" len="med"/>
                    </a:lnR>
                  </a:tcPr>
                </a:tc>
                <a:tc>
                  <a:txBody>
                    <a:bodyPr/>
                    <a:lstStyle/>
                    <a:p>
                      <a:r>
                        <a:rPr lang="en-US" b="1" dirty="0" smtClean="0"/>
                        <a:t>Output Signal: </a:t>
                      </a:r>
                      <a:r>
                        <a:rPr lang="en-US" dirty="0" smtClean="0"/>
                        <a:t>Visual,</a:t>
                      </a:r>
                      <a:r>
                        <a:rPr lang="en-US" baseline="0" dirty="0" smtClean="0"/>
                        <a:t> no mapping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707">
                <a:tc>
                  <a:txBody>
                    <a:bodyPr/>
                    <a:lstStyle/>
                    <a:p>
                      <a:r>
                        <a:rPr lang="en-US" b="1" dirty="0" smtClean="0"/>
                        <a:t>Cost: </a:t>
                      </a:r>
                      <a:r>
                        <a:rPr lang="en-US" dirty="0" smtClean="0"/>
                        <a:t>&lt; $2000</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707">
                <a:tc>
                  <a:txBody>
                    <a:bodyPr/>
                    <a:lstStyle/>
                    <a:p>
                      <a:r>
                        <a:rPr lang="en-US" b="1" dirty="0" smtClean="0"/>
                        <a:t>Time:</a:t>
                      </a:r>
                      <a:r>
                        <a:rPr lang="en-US" dirty="0" smtClean="0"/>
                        <a:t> Mentors</a:t>
                      </a:r>
                      <a:r>
                        <a:rPr lang="en-US" baseline="0" dirty="0" smtClean="0"/>
                        <a:t> Available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2050" name="Picture 2" descr="http://player.slideplayer.com/23/6639868/data/images/img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911" y="1522723"/>
            <a:ext cx="2252134" cy="2737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ort placement lap chole"/>
          <p:cNvPicPr>
            <a:picLocks noChangeAspect="1" noChangeArrowheads="1"/>
          </p:cNvPicPr>
          <p:nvPr/>
        </p:nvPicPr>
        <p:blipFill rotWithShape="1">
          <a:blip r:embed="rId4">
            <a:extLst>
              <a:ext uri="{28A0092B-C50C-407E-A947-70E740481C1C}">
                <a14:useLocalDpi xmlns:a14="http://schemas.microsoft.com/office/drawing/2010/main" val="0"/>
              </a:ext>
            </a:extLst>
          </a:blip>
          <a:srcRect b="7318"/>
          <a:stretch/>
        </p:blipFill>
        <p:spPr bwMode="auto">
          <a:xfrm>
            <a:off x="7306568" y="1551524"/>
            <a:ext cx="2749977" cy="268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230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$350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22960716"/>
              </p:ext>
            </p:extLst>
          </p:nvPr>
        </p:nvGraphicFramePr>
        <p:xfrm>
          <a:off x="3624494" y="1569111"/>
          <a:ext cx="8128000" cy="479552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Item</a:t>
                      </a:r>
                      <a:endParaRPr lang="en-US" dirty="0"/>
                    </a:p>
                  </a:txBody>
                  <a:tcPr/>
                </a:tc>
                <a:tc>
                  <a:txBody>
                    <a:bodyPr/>
                    <a:lstStyle/>
                    <a:p>
                      <a:r>
                        <a:rPr lang="en-US" dirty="0" smtClean="0"/>
                        <a:t>Quantity</a:t>
                      </a:r>
                      <a:endParaRPr lang="en-US" dirty="0"/>
                    </a:p>
                  </a:txBody>
                  <a:tcPr/>
                </a:tc>
                <a:tc>
                  <a:txBody>
                    <a:bodyPr/>
                    <a:lstStyle/>
                    <a:p>
                      <a:r>
                        <a:rPr lang="en-US" dirty="0" smtClean="0"/>
                        <a:t>Unit Price</a:t>
                      </a:r>
                      <a:endParaRPr lang="en-US" dirty="0"/>
                    </a:p>
                  </a:txBody>
                  <a:tcPr/>
                </a:tc>
                <a:tc>
                  <a:txBody>
                    <a:bodyPr/>
                    <a:lstStyle/>
                    <a:p>
                      <a:r>
                        <a:rPr lang="en-US" dirty="0" smtClean="0"/>
                        <a:t>Total Price</a:t>
                      </a:r>
                      <a:endParaRPr lang="en-US" dirty="0"/>
                    </a:p>
                  </a:txBody>
                  <a:tcPr/>
                </a:tc>
                <a:tc>
                  <a:txBody>
                    <a:bodyPr/>
                    <a:lstStyle/>
                    <a:p>
                      <a:r>
                        <a:rPr lang="en-US" dirty="0" smtClean="0"/>
                        <a:t>Source</a:t>
                      </a:r>
                      <a:endParaRPr lang="en-US" dirty="0"/>
                    </a:p>
                  </a:txBody>
                  <a:tcPr/>
                </a:tc>
              </a:tr>
              <a:tr h="370840">
                <a:tc>
                  <a:txBody>
                    <a:bodyPr/>
                    <a:lstStyle/>
                    <a:p>
                      <a:r>
                        <a:rPr lang="en-US" b="1" dirty="0" smtClean="0"/>
                        <a:t>MILALOKO Mini Wi-Fi Small Wireless Camera</a:t>
                      </a:r>
                      <a:endParaRPr lang="en-US" b="1" dirty="0"/>
                    </a:p>
                  </a:txBody>
                  <a:tcPr/>
                </a:tc>
                <a:tc>
                  <a:txBody>
                    <a:bodyPr/>
                    <a:lstStyle/>
                    <a:p>
                      <a:r>
                        <a:rPr lang="en-US" dirty="0" smtClean="0"/>
                        <a:t>1</a:t>
                      </a:r>
                      <a:endParaRPr lang="en-US" dirty="0"/>
                    </a:p>
                  </a:txBody>
                  <a:tcPr/>
                </a:tc>
                <a:tc>
                  <a:txBody>
                    <a:bodyPr/>
                    <a:lstStyle/>
                    <a:p>
                      <a:r>
                        <a:rPr lang="en-US" dirty="0" smtClean="0"/>
                        <a:t>$52.99</a:t>
                      </a:r>
                      <a:endParaRPr lang="en-US" dirty="0"/>
                    </a:p>
                  </a:txBody>
                  <a:tcPr/>
                </a:tc>
                <a:tc>
                  <a:txBody>
                    <a:bodyPr/>
                    <a:lstStyle/>
                    <a:p>
                      <a:r>
                        <a:rPr lang="en-US" dirty="0" smtClean="0"/>
                        <a:t>$52.99</a:t>
                      </a:r>
                      <a:endParaRPr lang="en-US" dirty="0"/>
                    </a:p>
                  </a:txBody>
                  <a:tcPr/>
                </a:tc>
                <a:tc>
                  <a:txBody>
                    <a:bodyPr/>
                    <a:lstStyle/>
                    <a:p>
                      <a:r>
                        <a:rPr lang="en-US" dirty="0" smtClean="0"/>
                        <a:t>Amazon</a:t>
                      </a:r>
                      <a:endParaRPr lang="en-US" dirty="0"/>
                    </a:p>
                  </a:txBody>
                  <a:tcPr/>
                </a:tc>
              </a:tr>
              <a:tr h="370840">
                <a:tc>
                  <a:txBody>
                    <a:bodyPr/>
                    <a:lstStyle/>
                    <a:p>
                      <a:r>
                        <a:rPr lang="en-US" b="1" dirty="0" smtClean="0"/>
                        <a:t>Polarized</a:t>
                      </a:r>
                      <a:r>
                        <a:rPr lang="en-US" b="1" baseline="0" dirty="0" smtClean="0"/>
                        <a:t> Filter Slide</a:t>
                      </a:r>
                      <a:endParaRPr lang="en-US" b="1" dirty="0"/>
                    </a:p>
                  </a:txBody>
                  <a:tcPr/>
                </a:tc>
                <a:tc>
                  <a:txBody>
                    <a:bodyPr/>
                    <a:lstStyle/>
                    <a:p>
                      <a:r>
                        <a:rPr lang="en-US" dirty="0" smtClean="0"/>
                        <a:t>3</a:t>
                      </a:r>
                      <a:endParaRPr lang="en-US" dirty="0"/>
                    </a:p>
                  </a:txBody>
                  <a:tcPr/>
                </a:tc>
                <a:tc>
                  <a:txBody>
                    <a:bodyPr/>
                    <a:lstStyle/>
                    <a:p>
                      <a:r>
                        <a:rPr lang="en-US" dirty="0" smtClean="0"/>
                        <a:t>$8.99</a:t>
                      </a:r>
                      <a:endParaRPr lang="en-US" dirty="0"/>
                    </a:p>
                  </a:txBody>
                  <a:tcPr/>
                </a:tc>
                <a:tc>
                  <a:txBody>
                    <a:bodyPr/>
                    <a:lstStyle/>
                    <a:p>
                      <a:r>
                        <a:rPr lang="en-US" dirty="0" smtClean="0"/>
                        <a:t>$26.97</a:t>
                      </a:r>
                      <a:endParaRPr lang="en-US" dirty="0"/>
                    </a:p>
                  </a:txBody>
                  <a:tcPr/>
                </a:tc>
                <a:tc>
                  <a:txBody>
                    <a:bodyPr/>
                    <a:lstStyle/>
                    <a:p>
                      <a:r>
                        <a:rPr lang="en-US" dirty="0" smtClean="0"/>
                        <a:t>Amazon</a:t>
                      </a:r>
                      <a:endParaRPr lang="en-US" dirty="0"/>
                    </a:p>
                  </a:txBody>
                  <a:tcPr/>
                </a:tc>
              </a:tr>
              <a:tr h="370840">
                <a:tc>
                  <a:txBody>
                    <a:bodyPr/>
                    <a:lstStyle/>
                    <a:p>
                      <a:r>
                        <a:rPr lang="en-US" b="1" dirty="0" smtClean="0"/>
                        <a:t>Small Mirror</a:t>
                      </a:r>
                      <a:endParaRPr lang="en-US" b="1" dirty="0"/>
                    </a:p>
                  </a:txBody>
                  <a:tcPr/>
                </a:tc>
                <a:tc>
                  <a:txBody>
                    <a:bodyPr/>
                    <a:lstStyle/>
                    <a:p>
                      <a:r>
                        <a:rPr lang="en-US" dirty="0" smtClean="0"/>
                        <a:t>3</a:t>
                      </a:r>
                      <a:endParaRPr lang="en-US" dirty="0"/>
                    </a:p>
                  </a:txBody>
                  <a:tcPr/>
                </a:tc>
                <a:tc>
                  <a:txBody>
                    <a:bodyPr/>
                    <a:lstStyle/>
                    <a:p>
                      <a:r>
                        <a:rPr lang="en-US" dirty="0" smtClean="0"/>
                        <a:t>$2.99</a:t>
                      </a:r>
                      <a:endParaRPr lang="en-US" dirty="0"/>
                    </a:p>
                  </a:txBody>
                  <a:tcPr/>
                </a:tc>
                <a:tc>
                  <a:txBody>
                    <a:bodyPr/>
                    <a:lstStyle/>
                    <a:p>
                      <a:r>
                        <a:rPr lang="en-US" dirty="0" smtClean="0"/>
                        <a:t>$8.97</a:t>
                      </a:r>
                      <a:endParaRPr lang="en-US" dirty="0"/>
                    </a:p>
                  </a:txBody>
                  <a:tcPr/>
                </a:tc>
                <a:tc>
                  <a:txBody>
                    <a:bodyPr/>
                    <a:lstStyle/>
                    <a:p>
                      <a:r>
                        <a:rPr lang="en-US" dirty="0" smtClean="0"/>
                        <a:t>Amazon</a:t>
                      </a:r>
                      <a:endParaRPr lang="en-US" dirty="0"/>
                    </a:p>
                  </a:txBody>
                  <a:tcPr/>
                </a:tc>
              </a:tr>
              <a:tr h="370840">
                <a:tc>
                  <a:txBody>
                    <a:bodyPr/>
                    <a:lstStyle/>
                    <a:p>
                      <a:r>
                        <a:rPr lang="en-US" b="1" dirty="0" smtClean="0"/>
                        <a:t>Mini Projector</a:t>
                      </a:r>
                      <a:endParaRPr lang="en-US" b="1" dirty="0"/>
                    </a:p>
                  </a:txBody>
                  <a:tcPr>
                    <a:lnB w="12700" cap="flat" cmpd="sng" algn="ctr">
                      <a:solidFill>
                        <a:schemeClr val="tx1"/>
                      </a:solidFill>
                      <a:prstDash val="solid"/>
                      <a:round/>
                      <a:headEnd type="none" w="med" len="med"/>
                      <a:tailEnd type="none" w="med" len="med"/>
                    </a:lnB>
                  </a:tcPr>
                </a:tc>
                <a:tc>
                  <a:txBody>
                    <a:bodyPr/>
                    <a:lstStyle/>
                    <a:p>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$44.99</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$44.99</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Amazon</a:t>
                      </a:r>
                      <a:endParaRPr lang="en-US" dirty="0"/>
                    </a:p>
                  </a:txBody>
                  <a:tcPr>
                    <a:lnB w="12700" cap="flat" cmpd="sng" algn="ctr">
                      <a:solidFill>
                        <a:schemeClr val="tx1"/>
                      </a:solidFill>
                      <a:prstDash val="solid"/>
                      <a:round/>
                      <a:headEnd type="none" w="med" len="med"/>
                      <a:tailEnd type="none" w="med" len="med"/>
                    </a:lnB>
                  </a:tcPr>
                </a:tc>
              </a:tr>
              <a:tr h="370840">
                <a:tc>
                  <a:txBody>
                    <a:bodyPr/>
                    <a:lstStyle/>
                    <a:p>
                      <a:r>
                        <a:rPr lang="en-US" b="1" dirty="0" smtClean="0"/>
                        <a:t>Jell-O</a:t>
                      </a:r>
                      <a:endParaRPr lang="en-US" b="1" dirty="0"/>
                    </a:p>
                  </a:txBody>
                  <a:tcPr>
                    <a:lnT w="12700" cap="flat" cmpd="sng" algn="ctr">
                      <a:solidFill>
                        <a:schemeClr val="tx1"/>
                      </a:solidFill>
                      <a:prstDash val="solid"/>
                      <a:round/>
                      <a:headEnd type="none" w="med" len="med"/>
                      <a:tailEnd type="none" w="med" len="med"/>
                    </a:lnT>
                  </a:tcPr>
                </a:tc>
                <a:tc>
                  <a:txBody>
                    <a:bodyPr/>
                    <a:lstStyle/>
                    <a:p>
                      <a:r>
                        <a:rPr lang="en-US" dirty="0" smtClean="0"/>
                        <a:t>4</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$1.02</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$4.08</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Amazon</a:t>
                      </a:r>
                      <a:endParaRPr lang="en-US" dirty="0"/>
                    </a:p>
                  </a:txBody>
                  <a:tcPr>
                    <a:lnT w="12700" cap="flat" cmpd="sng" algn="ctr">
                      <a:solidFill>
                        <a:schemeClr val="tx1"/>
                      </a:solidFill>
                      <a:prstDash val="solid"/>
                      <a:round/>
                      <a:headEnd type="none" w="med" len="med"/>
                      <a:tailEnd type="none" w="med" len="med"/>
                    </a:lnT>
                  </a:tcPr>
                </a:tc>
              </a:tr>
              <a:tr h="370840">
                <a:tc>
                  <a:txBody>
                    <a:bodyPr/>
                    <a:lstStyle/>
                    <a:p>
                      <a:r>
                        <a:rPr lang="en-US" b="1" dirty="0" smtClean="0"/>
                        <a:t>Straws</a:t>
                      </a:r>
                      <a:endParaRPr lang="en-US" b="1" dirty="0"/>
                    </a:p>
                  </a:txBody>
                  <a:tcPr/>
                </a:tc>
                <a:tc>
                  <a:txBody>
                    <a:bodyPr/>
                    <a:lstStyle/>
                    <a:p>
                      <a:r>
                        <a:rPr lang="en-US" dirty="0" smtClean="0"/>
                        <a:t>1</a:t>
                      </a:r>
                      <a:endParaRPr lang="en-US" dirty="0"/>
                    </a:p>
                  </a:txBody>
                  <a:tcPr/>
                </a:tc>
                <a:tc>
                  <a:txBody>
                    <a:bodyPr/>
                    <a:lstStyle/>
                    <a:p>
                      <a:r>
                        <a:rPr lang="en-US" dirty="0" smtClean="0"/>
                        <a:t>$4.57</a:t>
                      </a:r>
                      <a:endParaRPr lang="en-US" dirty="0"/>
                    </a:p>
                  </a:txBody>
                  <a:tcPr/>
                </a:tc>
                <a:tc>
                  <a:txBody>
                    <a:bodyPr/>
                    <a:lstStyle/>
                    <a:p>
                      <a:r>
                        <a:rPr lang="en-US" dirty="0" smtClean="0"/>
                        <a:t>$4.57</a:t>
                      </a:r>
                      <a:endParaRPr lang="en-US" dirty="0"/>
                    </a:p>
                  </a:txBody>
                  <a:tcPr/>
                </a:tc>
                <a:tc>
                  <a:txBody>
                    <a:bodyPr/>
                    <a:lstStyle/>
                    <a:p>
                      <a:r>
                        <a:rPr lang="en-US" dirty="0" smtClean="0"/>
                        <a:t>Amazon</a:t>
                      </a:r>
                      <a:endParaRPr lang="en-US" dirty="0"/>
                    </a:p>
                  </a:txBody>
                  <a:tcPr/>
                </a:tc>
              </a:tr>
              <a:tr h="370840">
                <a:tc>
                  <a:txBody>
                    <a:bodyPr/>
                    <a:lstStyle/>
                    <a:p>
                      <a:r>
                        <a:rPr lang="en-US" b="1" dirty="0" smtClean="0"/>
                        <a:t>Food</a:t>
                      </a:r>
                      <a:r>
                        <a:rPr lang="en-US" b="1" baseline="0" dirty="0" smtClean="0"/>
                        <a:t> Dye</a:t>
                      </a:r>
                      <a:endParaRPr lang="en-US" b="1" dirty="0"/>
                    </a:p>
                  </a:txBody>
                  <a:tcPr/>
                </a:tc>
                <a:tc>
                  <a:txBody>
                    <a:bodyPr/>
                    <a:lstStyle/>
                    <a:p>
                      <a:r>
                        <a:rPr lang="en-US" dirty="0" smtClean="0"/>
                        <a:t>1</a:t>
                      </a:r>
                      <a:endParaRPr lang="en-US" dirty="0"/>
                    </a:p>
                  </a:txBody>
                  <a:tcPr/>
                </a:tc>
                <a:tc>
                  <a:txBody>
                    <a:bodyPr/>
                    <a:lstStyle/>
                    <a:p>
                      <a:r>
                        <a:rPr lang="en-US" dirty="0" smtClean="0"/>
                        <a:t>$2.69</a:t>
                      </a:r>
                      <a:endParaRPr lang="en-US" dirty="0"/>
                    </a:p>
                  </a:txBody>
                  <a:tcPr/>
                </a:tc>
                <a:tc>
                  <a:txBody>
                    <a:bodyPr/>
                    <a:lstStyle/>
                    <a:p>
                      <a:r>
                        <a:rPr lang="en-US" dirty="0" smtClean="0"/>
                        <a:t>$2.69</a:t>
                      </a:r>
                      <a:endParaRPr lang="en-US" dirty="0"/>
                    </a:p>
                  </a:txBody>
                  <a:tcPr/>
                </a:tc>
                <a:tc>
                  <a:txBody>
                    <a:bodyPr/>
                    <a:lstStyle/>
                    <a:p>
                      <a:r>
                        <a:rPr lang="en-US" dirty="0" smtClean="0"/>
                        <a:t>Amazon</a:t>
                      </a:r>
                      <a:endParaRPr lang="en-US" dirty="0"/>
                    </a:p>
                  </a:txBody>
                  <a:tcPr/>
                </a:tc>
              </a:tr>
              <a:tr h="370840">
                <a:tc>
                  <a:txBody>
                    <a:bodyPr/>
                    <a:lstStyle/>
                    <a:p>
                      <a:r>
                        <a:rPr lang="en-US" b="1" dirty="0" smtClean="0"/>
                        <a:t>Pork Shoulder</a:t>
                      </a:r>
                      <a:endParaRPr lang="en-US" b="1" dirty="0"/>
                    </a:p>
                  </a:txBody>
                  <a:tcPr/>
                </a:tc>
                <a:tc>
                  <a:txBody>
                    <a:bodyPr/>
                    <a:lstStyle/>
                    <a:p>
                      <a:r>
                        <a:rPr lang="en-US" dirty="0" smtClean="0"/>
                        <a:t>5</a:t>
                      </a:r>
                      <a:endParaRPr lang="en-US" dirty="0"/>
                    </a:p>
                  </a:txBody>
                  <a:tcPr/>
                </a:tc>
                <a:tc>
                  <a:txBody>
                    <a:bodyPr/>
                    <a:lstStyle/>
                    <a:p>
                      <a:r>
                        <a:rPr lang="en-US" dirty="0" smtClean="0"/>
                        <a:t>$3.00 per </a:t>
                      </a:r>
                      <a:r>
                        <a:rPr lang="en-US" dirty="0" err="1" smtClean="0"/>
                        <a:t>lb</a:t>
                      </a:r>
                      <a:endParaRPr lang="en-US" dirty="0"/>
                    </a:p>
                  </a:txBody>
                  <a:tcPr/>
                </a:tc>
                <a:tc>
                  <a:txBody>
                    <a:bodyPr/>
                    <a:lstStyle/>
                    <a:p>
                      <a:r>
                        <a:rPr lang="en-US" dirty="0" smtClean="0"/>
                        <a:t>$15.00</a:t>
                      </a:r>
                      <a:endParaRPr lang="en-US" dirty="0"/>
                    </a:p>
                  </a:txBody>
                  <a:tcPr/>
                </a:tc>
                <a:tc>
                  <a:txBody>
                    <a:bodyPr/>
                    <a:lstStyle/>
                    <a:p>
                      <a:r>
                        <a:rPr lang="en-US" dirty="0" smtClean="0"/>
                        <a:t>Sam’s Club</a:t>
                      </a:r>
                      <a:endParaRPr lang="en-US" dirty="0"/>
                    </a:p>
                  </a:txBody>
                  <a:tcPr/>
                </a:tc>
              </a:tr>
              <a:tr h="370840">
                <a:tc>
                  <a:txBody>
                    <a:bodyPr/>
                    <a:lstStyle/>
                    <a:p>
                      <a:endParaRPr lang="en-US" b="1" dirty="0"/>
                    </a:p>
                  </a:txBody>
                  <a:tcPr/>
                </a:tc>
                <a:tc>
                  <a:txBody>
                    <a:bodyPr/>
                    <a:lstStyle/>
                    <a:p>
                      <a:endParaRPr lang="en-US" dirty="0"/>
                    </a:p>
                  </a:txBody>
                  <a:tcPr/>
                </a:tc>
                <a:tc>
                  <a:txBody>
                    <a:bodyPr/>
                    <a:lstStyle/>
                    <a:p>
                      <a:r>
                        <a:rPr lang="en-US" b="1" dirty="0" smtClean="0"/>
                        <a:t>Total</a:t>
                      </a:r>
                      <a:endParaRPr lang="en-US" b="1" dirty="0"/>
                    </a:p>
                  </a:txBody>
                  <a:tcPr/>
                </a:tc>
                <a:tc>
                  <a:txBody>
                    <a:bodyPr/>
                    <a:lstStyle/>
                    <a:p>
                      <a:r>
                        <a:rPr lang="en-US" b="1" dirty="0" smtClean="0"/>
                        <a:t>$160.26</a:t>
                      </a:r>
                      <a:endParaRPr lang="en-US" b="1" dirty="0"/>
                    </a:p>
                  </a:txBody>
                  <a:tcPr/>
                </a:tc>
                <a:tc>
                  <a:txBody>
                    <a:bodyPr/>
                    <a:lstStyle/>
                    <a:p>
                      <a:endParaRPr lang="en-US" dirty="0"/>
                    </a:p>
                  </a:txBody>
                  <a:tcPr/>
                </a:tc>
              </a:tr>
            </a:tbl>
          </a:graphicData>
        </a:graphic>
      </p:graphicFrame>
      <p:grpSp>
        <p:nvGrpSpPr>
          <p:cNvPr id="5" name="Group 4"/>
          <p:cNvGrpSpPr/>
          <p:nvPr/>
        </p:nvGrpSpPr>
        <p:grpSpPr>
          <a:xfrm>
            <a:off x="369297" y="1661577"/>
            <a:ext cx="3000339" cy="2174002"/>
            <a:chOff x="6643709" y="2006600"/>
            <a:chExt cx="4247037" cy="3285067"/>
          </a:xfrm>
        </p:grpSpPr>
        <p:pic>
          <p:nvPicPr>
            <p:cNvPr id="6" name="Picture 4" descr="Image result for spatial frequency domain imaging qu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177"/>
            <a:stretch/>
          </p:blipFill>
          <p:spPr bwMode="auto">
            <a:xfrm>
              <a:off x="6643709" y="2006600"/>
              <a:ext cx="4247037" cy="3276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75333" y="4351867"/>
              <a:ext cx="770467" cy="939800"/>
            </a:xfrm>
            <a:prstGeom prst="rect">
              <a:avLst/>
            </a:prstGeom>
            <a:solidFill>
              <a:schemeClr val="bg1"/>
            </a:solidFill>
          </p:spPr>
          <p:txBody>
            <a:bodyPr wrap="square" rtlCol="0">
              <a:spAutoFit/>
            </a:bodyPr>
            <a:lstStyle/>
            <a:p>
              <a:endParaRPr lang="en-US" dirty="0"/>
            </a:p>
          </p:txBody>
        </p:sp>
      </p:grpSp>
      <p:sp>
        <p:nvSpPr>
          <p:cNvPr id="9" name="Flowchart: Magnetic Disk 8"/>
          <p:cNvSpPr/>
          <p:nvPr/>
        </p:nvSpPr>
        <p:spPr>
          <a:xfrm>
            <a:off x="469796" y="4787757"/>
            <a:ext cx="2363898" cy="84210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0898" y="5250242"/>
            <a:ext cx="1042899" cy="6112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1192" y="4387238"/>
            <a:ext cx="3565684" cy="338554"/>
          </a:xfrm>
          <a:prstGeom prst="rect">
            <a:avLst/>
          </a:prstGeom>
          <a:noFill/>
        </p:spPr>
        <p:txBody>
          <a:bodyPr wrap="square" rtlCol="0">
            <a:spAutoFit/>
          </a:bodyPr>
          <a:lstStyle/>
          <a:p>
            <a:r>
              <a:rPr lang="en-US" sz="1600" b="1" dirty="0" smtClean="0"/>
              <a:t>Phantom tissue</a:t>
            </a:r>
            <a:endParaRPr lang="en-US" sz="1600" b="1" dirty="0"/>
          </a:p>
        </p:txBody>
      </p:sp>
      <p:sp>
        <p:nvSpPr>
          <p:cNvPr id="11" name="TextBox 10"/>
          <p:cNvSpPr txBox="1"/>
          <p:nvPr/>
        </p:nvSpPr>
        <p:spPr>
          <a:xfrm>
            <a:off x="1698347" y="5712246"/>
            <a:ext cx="3565684" cy="338554"/>
          </a:xfrm>
          <a:prstGeom prst="rect">
            <a:avLst/>
          </a:prstGeom>
          <a:noFill/>
        </p:spPr>
        <p:txBody>
          <a:bodyPr wrap="square" rtlCol="0">
            <a:spAutoFit/>
          </a:bodyPr>
          <a:lstStyle/>
          <a:p>
            <a:r>
              <a:rPr lang="en-US" sz="1600" b="1" dirty="0" smtClean="0"/>
              <a:t>Phantom vessel</a:t>
            </a:r>
          </a:p>
        </p:txBody>
      </p:sp>
      <p:cxnSp>
        <p:nvCxnSpPr>
          <p:cNvPr id="13" name="Straight Arrow Connector 12"/>
          <p:cNvCxnSpPr>
            <a:stCxn id="10" idx="1"/>
          </p:cNvCxnSpPr>
          <p:nvPr/>
        </p:nvCxnSpPr>
        <p:spPr>
          <a:xfrm>
            <a:off x="291192" y="4556515"/>
            <a:ext cx="178604" cy="313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1" idx="1"/>
          </p:cNvCxnSpPr>
          <p:nvPr/>
        </p:nvCxnSpPr>
        <p:spPr>
          <a:xfrm flipH="1" flipV="1">
            <a:off x="1407560" y="5393747"/>
            <a:ext cx="290787" cy="4877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5737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Cash, David M. et al. “Incorporation of a Laser Range Scanner into Image-Guided Liver Surgery: Surface Acquisition, Registration, and Tracking.” </a:t>
            </a:r>
            <a:r>
              <a:rPr lang="en-US" i="1" dirty="0"/>
              <a:t>Medical physics</a:t>
            </a:r>
            <a:r>
              <a:rPr lang="en-US" dirty="0"/>
              <a:t> 30.7 (2003): 1671–1682. Print</a:t>
            </a:r>
            <a:r>
              <a:rPr lang="en-US" dirty="0" smtClean="0"/>
              <a:t>.</a:t>
            </a:r>
          </a:p>
          <a:p>
            <a:r>
              <a:rPr lang="en-US" dirty="0"/>
              <a:t>“Frame and Frameless Stereotactic Brain Biopsy.” </a:t>
            </a:r>
            <a:r>
              <a:rPr lang="en-US" i="1" dirty="0"/>
              <a:t>Clinical Gate</a:t>
            </a:r>
            <a:r>
              <a:rPr lang="en-US" dirty="0"/>
              <a:t>, 26 Mar. 2015, clinicalgate.com/frame-and-frameless-stereotactic-brain-biopsy/#f0020</a:t>
            </a:r>
            <a:r>
              <a:rPr lang="en-US" dirty="0" smtClean="0"/>
              <a:t>.</a:t>
            </a:r>
          </a:p>
          <a:p>
            <a:r>
              <a:rPr lang="en-US" dirty="0"/>
              <a:t>Themes, UFO. “Doppler Ultrasound.” </a:t>
            </a:r>
            <a:r>
              <a:rPr lang="en-US" i="1" dirty="0"/>
              <a:t>Radiology Key</a:t>
            </a:r>
            <a:r>
              <a:rPr lang="en-US" dirty="0"/>
              <a:t>, 26 Dec. 2015, radiologykey.com/doppler-ultrasound-2/.</a:t>
            </a:r>
          </a:p>
          <a:p>
            <a:r>
              <a:rPr lang="en-US" dirty="0"/>
              <a:t>Robert T. Kester, Noah </a:t>
            </a:r>
            <a:r>
              <a:rPr lang="en-US" dirty="0" err="1"/>
              <a:t>Bedard</a:t>
            </a:r>
            <a:r>
              <a:rPr lang="en-US" dirty="0"/>
              <a:t>, Liang S. Gao, Tomasz S. Tkaczyk, "Real-time snapshot hyperspectral imaging endoscope,"</a:t>
            </a:r>
            <a:r>
              <a:rPr lang="en-US" i="1" dirty="0"/>
              <a:t> Journal of Biomedical Optics</a:t>
            </a:r>
            <a:r>
              <a:rPr lang="en-US" dirty="0"/>
              <a:t> 16(5), 056005 (1 May 2011</a:t>
            </a:r>
            <a:r>
              <a:rPr lang="en-US" dirty="0" smtClean="0"/>
              <a:t>).</a:t>
            </a:r>
            <a:endParaRPr lang="en-US" dirty="0"/>
          </a:p>
          <a:p>
            <a:r>
              <a:rPr lang="en-US" dirty="0"/>
              <a:t>S. </a:t>
            </a:r>
            <a:r>
              <a:rPr lang="en-US" dirty="0" err="1"/>
              <a:t>Nandy</a:t>
            </a:r>
            <a:r>
              <a:rPr lang="en-US" dirty="0"/>
              <a:t>, A. Mostafa, p. </a:t>
            </a:r>
            <a:r>
              <a:rPr lang="en-US" dirty="0" err="1"/>
              <a:t>kumavor</a:t>
            </a:r>
            <a:r>
              <a:rPr lang="en-US" dirty="0"/>
              <a:t>, and Q. Zhu, "Application of spatial frequency domain imaging for characterizing wide field tissue optical heterogeneity," in </a:t>
            </a:r>
            <a:r>
              <a:rPr lang="en-US" i="1" dirty="0"/>
              <a:t>Biomedical Optics 2016</a:t>
            </a:r>
            <a:r>
              <a:rPr lang="en-US" dirty="0"/>
              <a:t>, OSA Technical Digest (online) (Optical Society of America, 2016), paper JM3A.1</a:t>
            </a:r>
            <a:r>
              <a:rPr lang="en-US" dirty="0" smtClean="0"/>
              <a:t>.</a:t>
            </a:r>
          </a:p>
          <a:p>
            <a:r>
              <a:rPr lang="en-US" dirty="0" err="1"/>
              <a:t>Sordillo</a:t>
            </a:r>
            <a:r>
              <a:rPr lang="en-US" dirty="0"/>
              <a:t>, Laura &amp; Pu, Yang &amp; </a:t>
            </a:r>
            <a:r>
              <a:rPr lang="en-US" dirty="0" err="1"/>
              <a:t>Pratavieira</a:t>
            </a:r>
            <a:r>
              <a:rPr lang="en-US" dirty="0"/>
              <a:t>, </a:t>
            </a:r>
            <a:r>
              <a:rPr lang="en-US" dirty="0" err="1"/>
              <a:t>Sebastião</a:t>
            </a:r>
            <a:r>
              <a:rPr lang="en-US" dirty="0"/>
              <a:t> &amp; </a:t>
            </a:r>
            <a:r>
              <a:rPr lang="en-US" dirty="0" err="1"/>
              <a:t>Budansky</a:t>
            </a:r>
            <a:r>
              <a:rPr lang="en-US" dirty="0"/>
              <a:t>, </a:t>
            </a:r>
            <a:r>
              <a:rPr lang="en-US" dirty="0" err="1"/>
              <a:t>Yury</a:t>
            </a:r>
            <a:r>
              <a:rPr lang="en-US" dirty="0"/>
              <a:t> &amp; </a:t>
            </a:r>
            <a:r>
              <a:rPr lang="en-US" dirty="0" err="1"/>
              <a:t>Alfano</a:t>
            </a:r>
            <a:r>
              <a:rPr lang="en-US" dirty="0"/>
              <a:t>, Robert. (2014). Deep optical imaging of tissue using the second and third near-infrared spectral windows. Journal of biomedical optics. 19. 56004. 10.1117/1.JBO.19.5.056004. </a:t>
            </a:r>
            <a:endParaRPr lang="en-US" dirty="0" smtClean="0"/>
          </a:p>
        </p:txBody>
      </p:sp>
    </p:spTree>
    <p:extLst>
      <p:ext uri="{BB962C8B-B14F-4D97-AF65-F5344CB8AC3E}">
        <p14:creationId xmlns:p14="http://schemas.microsoft.com/office/powerpoint/2010/main" val="1501140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SFDI</a:t>
            </a:r>
            <a:endParaRPr lang="en-US" dirty="0"/>
          </a:p>
        </p:txBody>
      </p:sp>
      <p:sp>
        <p:nvSpPr>
          <p:cNvPr id="6" name="TextBox 5"/>
          <p:cNvSpPr txBox="1"/>
          <p:nvPr/>
        </p:nvSpPr>
        <p:spPr>
          <a:xfrm>
            <a:off x="2793584" y="3213636"/>
            <a:ext cx="544300" cy="621944"/>
          </a:xfrm>
          <a:prstGeom prst="rect">
            <a:avLst/>
          </a:prstGeom>
          <a:solidFill>
            <a:schemeClr val="bg1"/>
          </a:solidFill>
        </p:spPr>
        <p:txBody>
          <a:bodyPr wrap="square" rtlCol="0">
            <a:spAutoFit/>
          </a:bodyPr>
          <a:lstStyle/>
          <a:p>
            <a:endParaRPr lang="en-US" dirty="0"/>
          </a:p>
        </p:txBody>
      </p:sp>
      <p:pic>
        <p:nvPicPr>
          <p:cNvPr id="1026" name="Picture 2" descr="Image result for hemoglobin water visible 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11"/>
            <a:ext cx="4207383" cy="3292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patial frequency domain imaging setup"/>
          <p:cNvPicPr>
            <a:picLocks noChangeAspect="1" noChangeArrowheads="1"/>
          </p:cNvPicPr>
          <p:nvPr/>
        </p:nvPicPr>
        <p:blipFill rotWithShape="1">
          <a:blip r:embed="rId3">
            <a:extLst>
              <a:ext uri="{28A0092B-C50C-407E-A947-70E740481C1C}">
                <a14:useLocalDpi xmlns:a14="http://schemas.microsoft.com/office/drawing/2010/main" val="0"/>
              </a:ext>
            </a:extLst>
          </a:blip>
          <a:srcRect l="54217"/>
          <a:stretch/>
        </p:blipFill>
        <p:spPr bwMode="auto">
          <a:xfrm>
            <a:off x="5293268" y="379948"/>
            <a:ext cx="6366730"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1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Design Specifications</a:t>
            </a:r>
            <a:endParaRPr lang="en-US" dirty="0"/>
          </a:p>
        </p:txBody>
      </p:sp>
      <p:pic>
        <p:nvPicPr>
          <p:cNvPr id="2052" name="Picture 4" descr="Image result for port placement lap chole"/>
          <p:cNvPicPr>
            <a:picLocks noChangeAspect="1" noChangeArrowheads="1"/>
          </p:cNvPicPr>
          <p:nvPr/>
        </p:nvPicPr>
        <p:blipFill rotWithShape="1">
          <a:blip r:embed="rId3">
            <a:extLst>
              <a:ext uri="{28A0092B-C50C-407E-A947-70E740481C1C}">
                <a14:useLocalDpi xmlns:a14="http://schemas.microsoft.com/office/drawing/2010/main" val="0"/>
              </a:ext>
            </a:extLst>
          </a:blip>
          <a:srcRect b="7318"/>
          <a:stretch/>
        </p:blipFill>
        <p:spPr bwMode="auto">
          <a:xfrm>
            <a:off x="989711" y="1845733"/>
            <a:ext cx="4818423" cy="4707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287509144"/>
              </p:ext>
            </p:extLst>
          </p:nvPr>
        </p:nvGraphicFramePr>
        <p:xfrm>
          <a:off x="5896015" y="735014"/>
          <a:ext cx="6084189" cy="2743200"/>
        </p:xfrm>
        <a:graphic>
          <a:graphicData uri="http://schemas.openxmlformats.org/drawingml/2006/table">
            <a:tbl>
              <a:tblPr firstRow="1" bandRow="1">
                <a:tableStyleId>{5C22544A-7EE6-4342-B048-85BDC9FD1C3A}</a:tableStyleId>
              </a:tblPr>
              <a:tblGrid>
                <a:gridCol w="2028063"/>
                <a:gridCol w="2028063"/>
                <a:gridCol w="2028063"/>
              </a:tblGrid>
              <a:tr h="240808">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Original</a:t>
                      </a:r>
                      <a:r>
                        <a:rPr lang="en-US" sz="1600" baseline="0" dirty="0" smtClean="0"/>
                        <a:t> Metric</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Adjusted Metric</a:t>
                      </a:r>
                      <a:endParaRPr lang="en-US" sz="1600" dirty="0"/>
                    </a:p>
                  </a:txBody>
                  <a:tcPr>
                    <a:lnB w="12700" cap="flat" cmpd="sng" algn="ctr">
                      <a:solidFill>
                        <a:schemeClr val="tx1"/>
                      </a:solidFill>
                      <a:prstDash val="solid"/>
                      <a:round/>
                      <a:headEnd type="none" w="med" len="med"/>
                      <a:tailEnd type="none" w="med" len="med"/>
                    </a:lnB>
                  </a:tcPr>
                </a:tc>
              </a:tr>
              <a:tr h="415941">
                <a:tc>
                  <a:txBody>
                    <a:bodyPr/>
                    <a:lstStyle/>
                    <a:p>
                      <a:r>
                        <a:rPr lang="en-US" sz="1600" b="1" dirty="0" smtClean="0"/>
                        <a:t>Size</a:t>
                      </a:r>
                      <a:endParaRPr lang="en-US" sz="16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1.5 cm diameter</a:t>
                      </a:r>
                    </a:p>
                    <a:p>
                      <a:r>
                        <a:rPr lang="en-US" sz="1600" dirty="0" smtClean="0"/>
                        <a:t>18 cm length</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10 mm diameter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15941">
                <a:tc>
                  <a:txBody>
                    <a:bodyPr/>
                    <a:lstStyle/>
                    <a:p>
                      <a:r>
                        <a:rPr lang="en-US" sz="1600" b="1" dirty="0" smtClean="0"/>
                        <a:t>Weight</a:t>
                      </a:r>
                      <a:endParaRPr lang="en-US" sz="16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1 </a:t>
                      </a:r>
                      <a:r>
                        <a:rPr lang="en-US" sz="1600" dirty="0" err="1" smtClean="0"/>
                        <a:t>oz</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ES attachment: &lt;=5 </a:t>
                      </a:r>
                      <a:r>
                        <a:rPr lang="en-US" sz="1600" dirty="0" err="1" smtClean="0"/>
                        <a:t>oz</a:t>
                      </a:r>
                      <a:endParaRPr lang="en-US" sz="1600" dirty="0" smtClean="0"/>
                    </a:p>
                    <a:p>
                      <a:r>
                        <a:rPr lang="en-US" sz="1600" dirty="0" smtClean="0"/>
                        <a:t>Other: &lt;=2.5 kg</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15941">
                <a:tc>
                  <a:txBody>
                    <a:bodyPr/>
                    <a:lstStyle/>
                    <a:p>
                      <a:r>
                        <a:rPr lang="en-US" sz="1600" dirty="0" smtClean="0"/>
                        <a:t>Output</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Auditory</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Visual</a:t>
                      </a:r>
                      <a:r>
                        <a:rPr lang="en-US" sz="1600" baseline="0" dirty="0" smtClean="0"/>
                        <a:t> preferred, </a:t>
                      </a:r>
                    </a:p>
                    <a:p>
                      <a:r>
                        <a:rPr lang="en-US" sz="1600" baseline="0" dirty="0" smtClean="0"/>
                        <a:t>Auditory acceptable</a:t>
                      </a:r>
                      <a:endParaRPr lang="en-US" sz="1600" dirty="0"/>
                    </a:p>
                  </a:txBody>
                  <a:tcPr>
                    <a:lnT w="12700" cap="flat" cmpd="sng" algn="ctr">
                      <a:solidFill>
                        <a:schemeClr val="tx1"/>
                      </a:solidFill>
                      <a:prstDash val="solid"/>
                      <a:round/>
                      <a:headEnd type="none" w="med" len="med"/>
                      <a:tailEnd type="none" w="med" len="med"/>
                    </a:lnT>
                  </a:tcPr>
                </a:tc>
              </a:tr>
              <a:tr h="240808">
                <a:tc>
                  <a:txBody>
                    <a:bodyPr/>
                    <a:lstStyle/>
                    <a:p>
                      <a:r>
                        <a:rPr lang="en-US" sz="1600" dirty="0" smtClean="0"/>
                        <a:t>Cost</a:t>
                      </a:r>
                      <a:endParaRPr lang="en-US" sz="1600" dirty="0"/>
                    </a:p>
                  </a:txBody>
                  <a:tcPr/>
                </a:tc>
                <a:tc>
                  <a:txBody>
                    <a:bodyPr/>
                    <a:lstStyle/>
                    <a:p>
                      <a:r>
                        <a:rPr lang="en-US" sz="1600" dirty="0" smtClean="0"/>
                        <a:t>&lt; $6,000</a:t>
                      </a:r>
                      <a:endParaRPr lang="en-US" sz="1600" dirty="0"/>
                    </a:p>
                  </a:txBody>
                  <a:tcPr/>
                </a:tc>
                <a:tc>
                  <a:txBody>
                    <a:bodyPr/>
                    <a:lstStyle/>
                    <a:p>
                      <a:r>
                        <a:rPr lang="en-US" sz="1600" dirty="0" smtClean="0"/>
                        <a:t>&lt; $2,000</a:t>
                      </a:r>
                      <a:endParaRPr lang="en-US" sz="1600" dirty="0"/>
                    </a:p>
                  </a:txBody>
                  <a:tcPr/>
                </a:tc>
              </a:tr>
              <a:tr h="240808">
                <a:tc>
                  <a:txBody>
                    <a:bodyPr/>
                    <a:lstStyle/>
                    <a:p>
                      <a:r>
                        <a:rPr lang="en-US" sz="1600" dirty="0" smtClean="0"/>
                        <a:t>Time Limitation</a:t>
                      </a:r>
                      <a:endParaRPr lang="en-US" sz="1600" dirty="0"/>
                    </a:p>
                  </a:txBody>
                  <a:tcPr/>
                </a:tc>
                <a:tc>
                  <a:txBody>
                    <a:bodyPr/>
                    <a:lstStyle/>
                    <a:p>
                      <a:r>
                        <a:rPr lang="en-US" sz="1600" dirty="0" smtClean="0"/>
                        <a:t>N/A</a:t>
                      </a:r>
                      <a:endParaRPr lang="en-US" sz="1600" dirty="0"/>
                    </a:p>
                  </a:txBody>
                  <a:tcPr/>
                </a:tc>
                <a:tc>
                  <a:txBody>
                    <a:bodyPr/>
                    <a:lstStyle/>
                    <a:p>
                      <a:r>
                        <a:rPr lang="en-US" sz="1600" dirty="0" smtClean="0"/>
                        <a:t>&lt; 4</a:t>
                      </a:r>
                      <a:r>
                        <a:rPr lang="en-US" sz="1600" baseline="0" dirty="0" smtClean="0"/>
                        <a:t> months</a:t>
                      </a:r>
                      <a:endParaRPr lang="en-US" sz="1600" dirty="0"/>
                    </a:p>
                  </a:txBody>
                  <a:tcPr/>
                </a:tc>
              </a:tr>
            </a:tbl>
          </a:graphicData>
        </a:graphic>
      </p:graphicFrame>
      <p:pic>
        <p:nvPicPr>
          <p:cNvPr id="7" name="Picture 6" descr="Image result for electrosurgical pencil laparoscopy"/>
          <p:cNvPicPr>
            <a:picLocks noChangeAspect="1" noChangeArrowheads="1"/>
          </p:cNvPicPr>
          <p:nvPr/>
        </p:nvPicPr>
        <p:blipFill rotWithShape="1">
          <a:blip r:embed="rId4">
            <a:extLst>
              <a:ext uri="{28A0092B-C50C-407E-A947-70E740481C1C}">
                <a14:useLocalDpi xmlns:a14="http://schemas.microsoft.com/office/drawing/2010/main" val="0"/>
              </a:ext>
            </a:extLst>
          </a:blip>
          <a:srcRect l="2738" t="26304" r="2214" b="12376"/>
          <a:stretch/>
        </p:blipFill>
        <p:spPr bwMode="auto">
          <a:xfrm>
            <a:off x="7148824" y="3848103"/>
            <a:ext cx="3578570" cy="23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7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Design Specifications</a:t>
            </a:r>
            <a:endParaRPr lang="en-US" dirty="0"/>
          </a:p>
        </p:txBody>
      </p:sp>
      <p:pic>
        <p:nvPicPr>
          <p:cNvPr id="2052" name="Picture 4" descr="Image result for port placement lap chole"/>
          <p:cNvPicPr>
            <a:picLocks noChangeAspect="1" noChangeArrowheads="1"/>
          </p:cNvPicPr>
          <p:nvPr/>
        </p:nvPicPr>
        <p:blipFill rotWithShape="1">
          <a:blip r:embed="rId3">
            <a:extLst>
              <a:ext uri="{28A0092B-C50C-407E-A947-70E740481C1C}">
                <a14:useLocalDpi xmlns:a14="http://schemas.microsoft.com/office/drawing/2010/main" val="0"/>
              </a:ext>
            </a:extLst>
          </a:blip>
          <a:srcRect b="7318"/>
          <a:stretch/>
        </p:blipFill>
        <p:spPr bwMode="auto">
          <a:xfrm>
            <a:off x="989711" y="1845733"/>
            <a:ext cx="4818423" cy="4707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225600084"/>
              </p:ext>
            </p:extLst>
          </p:nvPr>
        </p:nvGraphicFramePr>
        <p:xfrm>
          <a:off x="5896015" y="735014"/>
          <a:ext cx="6084189" cy="2743200"/>
        </p:xfrm>
        <a:graphic>
          <a:graphicData uri="http://schemas.openxmlformats.org/drawingml/2006/table">
            <a:tbl>
              <a:tblPr firstRow="1" bandRow="1">
                <a:tableStyleId>{5C22544A-7EE6-4342-B048-85BDC9FD1C3A}</a:tableStyleId>
              </a:tblPr>
              <a:tblGrid>
                <a:gridCol w="2028063"/>
                <a:gridCol w="2028063"/>
                <a:gridCol w="2028063"/>
              </a:tblGrid>
              <a:tr h="240808">
                <a:tc>
                  <a:txBody>
                    <a:bodyPr/>
                    <a:lstStyle/>
                    <a:p>
                      <a:endParaRPr lang="en-US" sz="1600" dirty="0"/>
                    </a:p>
                  </a:txBody>
                  <a:tcPr/>
                </a:tc>
                <a:tc>
                  <a:txBody>
                    <a:bodyPr/>
                    <a:lstStyle/>
                    <a:p>
                      <a:r>
                        <a:rPr lang="en-US" sz="1600" dirty="0" smtClean="0"/>
                        <a:t>Original</a:t>
                      </a:r>
                      <a:r>
                        <a:rPr lang="en-US" sz="1600" baseline="0" dirty="0" smtClean="0"/>
                        <a:t> Metric</a:t>
                      </a:r>
                      <a:endParaRPr lang="en-US" sz="1600" dirty="0"/>
                    </a:p>
                  </a:txBody>
                  <a:tcPr/>
                </a:tc>
                <a:tc>
                  <a:txBody>
                    <a:bodyPr/>
                    <a:lstStyle/>
                    <a:p>
                      <a:r>
                        <a:rPr lang="en-US" sz="1600" dirty="0" smtClean="0"/>
                        <a:t>Adjusted Metric</a:t>
                      </a:r>
                      <a:endParaRPr lang="en-US" sz="1600" dirty="0"/>
                    </a:p>
                  </a:txBody>
                  <a:tcPr/>
                </a:tc>
              </a:tr>
              <a:tr h="415941">
                <a:tc>
                  <a:txBody>
                    <a:bodyPr/>
                    <a:lstStyle/>
                    <a:p>
                      <a:r>
                        <a:rPr lang="en-US" sz="1600" dirty="0" smtClean="0"/>
                        <a:t>Size</a:t>
                      </a:r>
                      <a:endParaRPr lang="en-US" sz="1600" dirty="0"/>
                    </a:p>
                  </a:txBody>
                  <a:tcPr/>
                </a:tc>
                <a:tc>
                  <a:txBody>
                    <a:bodyPr/>
                    <a:lstStyle/>
                    <a:p>
                      <a:r>
                        <a:rPr lang="en-US" sz="1600" dirty="0" smtClean="0"/>
                        <a:t>1.5 cm diameter</a:t>
                      </a:r>
                    </a:p>
                    <a:p>
                      <a:r>
                        <a:rPr lang="en-US" sz="1600" dirty="0" smtClean="0"/>
                        <a:t>18 cm length</a:t>
                      </a:r>
                      <a:endParaRPr lang="en-US" sz="1600" dirty="0"/>
                    </a:p>
                  </a:txBody>
                  <a:tcPr/>
                </a:tc>
                <a:tc>
                  <a:txBody>
                    <a:bodyPr/>
                    <a:lstStyle/>
                    <a:p>
                      <a:r>
                        <a:rPr lang="en-US" sz="1600" dirty="0" smtClean="0"/>
                        <a:t>10 mm diameter</a:t>
                      </a:r>
                    </a:p>
                  </a:txBody>
                  <a:tcPr/>
                </a:tc>
              </a:tr>
              <a:tr h="415941">
                <a:tc>
                  <a:txBody>
                    <a:bodyPr/>
                    <a:lstStyle/>
                    <a:p>
                      <a:r>
                        <a:rPr lang="en-US" sz="1600" dirty="0" smtClean="0"/>
                        <a:t>Weight</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1 </a:t>
                      </a:r>
                      <a:r>
                        <a:rPr lang="en-US" sz="1600" dirty="0" err="1" smtClean="0"/>
                        <a:t>oz</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ES attachment: &lt;=5 </a:t>
                      </a:r>
                      <a:r>
                        <a:rPr lang="en-US" sz="1600" dirty="0" err="1" smtClean="0"/>
                        <a:t>oz</a:t>
                      </a:r>
                      <a:endParaRPr lang="en-US" sz="1600" dirty="0" smtClean="0"/>
                    </a:p>
                    <a:p>
                      <a:r>
                        <a:rPr lang="en-US" sz="1600" dirty="0" smtClean="0"/>
                        <a:t>Other: &lt;=2.5 kg</a:t>
                      </a:r>
                      <a:endParaRPr lang="en-US" sz="1600" dirty="0"/>
                    </a:p>
                  </a:txBody>
                  <a:tcPr>
                    <a:lnB w="12700" cap="flat" cmpd="sng" algn="ctr">
                      <a:solidFill>
                        <a:schemeClr val="tx1"/>
                      </a:solidFill>
                      <a:prstDash val="solid"/>
                      <a:round/>
                      <a:headEnd type="none" w="med" len="med"/>
                      <a:tailEnd type="none" w="med" len="med"/>
                    </a:lnB>
                  </a:tcPr>
                </a:tc>
              </a:tr>
              <a:tr h="415941">
                <a:tc>
                  <a:txBody>
                    <a:bodyPr/>
                    <a:lstStyle/>
                    <a:p>
                      <a:r>
                        <a:rPr lang="en-US" sz="1600" b="1" dirty="0" smtClean="0"/>
                        <a:t>Output</a:t>
                      </a:r>
                      <a:endParaRPr lang="en-US" sz="16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Auditory</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Visual</a:t>
                      </a:r>
                      <a:r>
                        <a:rPr lang="en-US" sz="1600" baseline="0" dirty="0" smtClean="0"/>
                        <a:t> preferred, </a:t>
                      </a:r>
                    </a:p>
                    <a:p>
                      <a:r>
                        <a:rPr lang="en-US" sz="1600" baseline="0" dirty="0" smtClean="0"/>
                        <a:t>Auditory acceptable</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808">
                <a:tc>
                  <a:txBody>
                    <a:bodyPr/>
                    <a:lstStyle/>
                    <a:p>
                      <a:r>
                        <a:rPr lang="en-US" sz="1600" dirty="0" smtClean="0"/>
                        <a:t>Cost</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&lt; $6,000</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&lt; $2,000</a:t>
                      </a:r>
                      <a:endParaRPr lang="en-US" sz="1600" dirty="0"/>
                    </a:p>
                  </a:txBody>
                  <a:tcPr>
                    <a:lnT w="12700" cap="flat" cmpd="sng" algn="ctr">
                      <a:solidFill>
                        <a:schemeClr val="tx1"/>
                      </a:solidFill>
                      <a:prstDash val="solid"/>
                      <a:round/>
                      <a:headEnd type="none" w="med" len="med"/>
                      <a:tailEnd type="none" w="med" len="med"/>
                    </a:lnT>
                  </a:tcPr>
                </a:tc>
              </a:tr>
              <a:tr h="240808">
                <a:tc>
                  <a:txBody>
                    <a:bodyPr/>
                    <a:lstStyle/>
                    <a:p>
                      <a:r>
                        <a:rPr lang="en-US" sz="1600" dirty="0" smtClean="0"/>
                        <a:t>Time Limitation</a:t>
                      </a:r>
                      <a:endParaRPr lang="en-US" sz="1600" dirty="0"/>
                    </a:p>
                  </a:txBody>
                  <a:tcPr/>
                </a:tc>
                <a:tc>
                  <a:txBody>
                    <a:bodyPr/>
                    <a:lstStyle/>
                    <a:p>
                      <a:r>
                        <a:rPr lang="en-US" sz="1600" dirty="0" smtClean="0"/>
                        <a:t>N/A</a:t>
                      </a:r>
                      <a:endParaRPr lang="en-US" sz="1600" dirty="0"/>
                    </a:p>
                  </a:txBody>
                  <a:tcPr/>
                </a:tc>
                <a:tc>
                  <a:txBody>
                    <a:bodyPr/>
                    <a:lstStyle/>
                    <a:p>
                      <a:r>
                        <a:rPr lang="en-US" sz="1600" dirty="0" smtClean="0"/>
                        <a:t>&lt; 4</a:t>
                      </a:r>
                      <a:r>
                        <a:rPr lang="en-US" sz="1600" baseline="0" dirty="0" smtClean="0"/>
                        <a:t> months</a:t>
                      </a:r>
                      <a:endParaRPr lang="en-US" sz="1600" dirty="0"/>
                    </a:p>
                  </a:txBody>
                  <a:tcPr/>
                </a:tc>
              </a:tr>
            </a:tbl>
          </a:graphicData>
        </a:graphic>
      </p:graphicFrame>
      <p:pic>
        <p:nvPicPr>
          <p:cNvPr id="7" name="Picture 6" descr="Image result for electrosurgical pencil laparoscopy"/>
          <p:cNvPicPr>
            <a:picLocks noChangeAspect="1" noChangeArrowheads="1"/>
          </p:cNvPicPr>
          <p:nvPr/>
        </p:nvPicPr>
        <p:blipFill rotWithShape="1">
          <a:blip r:embed="rId4">
            <a:extLst>
              <a:ext uri="{28A0092B-C50C-407E-A947-70E740481C1C}">
                <a14:useLocalDpi xmlns:a14="http://schemas.microsoft.com/office/drawing/2010/main" val="0"/>
              </a:ext>
            </a:extLst>
          </a:blip>
          <a:srcRect l="2738" t="26304" r="2214" b="12376"/>
          <a:stretch/>
        </p:blipFill>
        <p:spPr bwMode="auto">
          <a:xfrm>
            <a:off x="7148824" y="3848103"/>
            <a:ext cx="3578570" cy="23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6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Design Specifications</a:t>
            </a:r>
            <a:endParaRPr lang="en-US" dirty="0"/>
          </a:p>
        </p:txBody>
      </p:sp>
      <p:pic>
        <p:nvPicPr>
          <p:cNvPr id="2052" name="Picture 4" descr="Image result for port placement lap chole"/>
          <p:cNvPicPr>
            <a:picLocks noChangeAspect="1" noChangeArrowheads="1"/>
          </p:cNvPicPr>
          <p:nvPr/>
        </p:nvPicPr>
        <p:blipFill rotWithShape="1">
          <a:blip r:embed="rId3">
            <a:extLst>
              <a:ext uri="{28A0092B-C50C-407E-A947-70E740481C1C}">
                <a14:useLocalDpi xmlns:a14="http://schemas.microsoft.com/office/drawing/2010/main" val="0"/>
              </a:ext>
            </a:extLst>
          </a:blip>
          <a:srcRect b="7318"/>
          <a:stretch/>
        </p:blipFill>
        <p:spPr bwMode="auto">
          <a:xfrm>
            <a:off x="989711" y="1845733"/>
            <a:ext cx="4818423" cy="4707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7612853"/>
              </p:ext>
            </p:extLst>
          </p:nvPr>
        </p:nvGraphicFramePr>
        <p:xfrm>
          <a:off x="5896015" y="735014"/>
          <a:ext cx="6084189" cy="2743200"/>
        </p:xfrm>
        <a:graphic>
          <a:graphicData uri="http://schemas.openxmlformats.org/drawingml/2006/table">
            <a:tbl>
              <a:tblPr firstRow="1" bandRow="1">
                <a:tableStyleId>{5C22544A-7EE6-4342-B048-85BDC9FD1C3A}</a:tableStyleId>
              </a:tblPr>
              <a:tblGrid>
                <a:gridCol w="2028063"/>
                <a:gridCol w="2028063"/>
                <a:gridCol w="2028063"/>
              </a:tblGrid>
              <a:tr h="240808">
                <a:tc>
                  <a:txBody>
                    <a:bodyPr/>
                    <a:lstStyle/>
                    <a:p>
                      <a:endParaRPr lang="en-US" sz="1600" dirty="0"/>
                    </a:p>
                  </a:txBody>
                  <a:tcPr/>
                </a:tc>
                <a:tc>
                  <a:txBody>
                    <a:bodyPr/>
                    <a:lstStyle/>
                    <a:p>
                      <a:r>
                        <a:rPr lang="en-US" sz="1600" dirty="0" smtClean="0"/>
                        <a:t>Original</a:t>
                      </a:r>
                      <a:r>
                        <a:rPr lang="en-US" sz="1600" baseline="0" dirty="0" smtClean="0"/>
                        <a:t> Metric</a:t>
                      </a:r>
                      <a:endParaRPr lang="en-US" sz="1600" dirty="0"/>
                    </a:p>
                  </a:txBody>
                  <a:tcPr/>
                </a:tc>
                <a:tc>
                  <a:txBody>
                    <a:bodyPr/>
                    <a:lstStyle/>
                    <a:p>
                      <a:r>
                        <a:rPr lang="en-US" sz="1600" dirty="0" smtClean="0"/>
                        <a:t>Adjusted Metric</a:t>
                      </a:r>
                      <a:endParaRPr lang="en-US" sz="1600" dirty="0"/>
                    </a:p>
                  </a:txBody>
                  <a:tcPr/>
                </a:tc>
              </a:tr>
              <a:tr h="415941">
                <a:tc>
                  <a:txBody>
                    <a:bodyPr/>
                    <a:lstStyle/>
                    <a:p>
                      <a:r>
                        <a:rPr lang="en-US" sz="1600" dirty="0" smtClean="0"/>
                        <a:t>Size</a:t>
                      </a:r>
                      <a:endParaRPr lang="en-US" sz="1600" dirty="0"/>
                    </a:p>
                  </a:txBody>
                  <a:tcPr/>
                </a:tc>
                <a:tc>
                  <a:txBody>
                    <a:bodyPr/>
                    <a:lstStyle/>
                    <a:p>
                      <a:r>
                        <a:rPr lang="en-US" sz="1600" dirty="0" smtClean="0"/>
                        <a:t>1.5 cm diameter</a:t>
                      </a:r>
                    </a:p>
                    <a:p>
                      <a:r>
                        <a:rPr lang="en-US" sz="1600" dirty="0" smtClean="0"/>
                        <a:t>18 cm length</a:t>
                      </a:r>
                      <a:endParaRPr lang="en-US" sz="1600" dirty="0"/>
                    </a:p>
                  </a:txBody>
                  <a:tcPr/>
                </a:tc>
                <a:tc>
                  <a:txBody>
                    <a:bodyPr/>
                    <a:lstStyle/>
                    <a:p>
                      <a:r>
                        <a:rPr lang="en-US" sz="1600" dirty="0" smtClean="0"/>
                        <a:t>10 mm diameter</a:t>
                      </a:r>
                    </a:p>
                  </a:txBody>
                  <a:tcPr/>
                </a:tc>
              </a:tr>
              <a:tr h="415941">
                <a:tc>
                  <a:txBody>
                    <a:bodyPr/>
                    <a:lstStyle/>
                    <a:p>
                      <a:r>
                        <a:rPr lang="en-US" sz="1600" dirty="0" smtClean="0"/>
                        <a:t>Weight</a:t>
                      </a:r>
                      <a:endParaRPr lang="en-US" sz="1600" dirty="0"/>
                    </a:p>
                  </a:txBody>
                  <a:tcPr/>
                </a:tc>
                <a:tc>
                  <a:txBody>
                    <a:bodyPr/>
                    <a:lstStyle/>
                    <a:p>
                      <a:r>
                        <a:rPr lang="en-US" sz="1600" dirty="0" smtClean="0"/>
                        <a:t>1 </a:t>
                      </a:r>
                      <a:r>
                        <a:rPr lang="en-US" sz="1600" dirty="0" err="1" smtClean="0"/>
                        <a:t>oz</a:t>
                      </a:r>
                      <a:endParaRPr lang="en-US" sz="1600" dirty="0"/>
                    </a:p>
                  </a:txBody>
                  <a:tcPr/>
                </a:tc>
                <a:tc>
                  <a:txBody>
                    <a:bodyPr/>
                    <a:lstStyle/>
                    <a:p>
                      <a:r>
                        <a:rPr lang="en-US" sz="1600" dirty="0" smtClean="0"/>
                        <a:t>ES attachment: &lt;=5 </a:t>
                      </a:r>
                      <a:r>
                        <a:rPr lang="en-US" sz="1600" dirty="0" err="1" smtClean="0"/>
                        <a:t>oz</a:t>
                      </a:r>
                      <a:endParaRPr lang="en-US" sz="1600" dirty="0" smtClean="0"/>
                    </a:p>
                    <a:p>
                      <a:r>
                        <a:rPr lang="en-US" sz="1600" dirty="0" smtClean="0"/>
                        <a:t>Other: &lt;=2.5 kg</a:t>
                      </a:r>
                      <a:endParaRPr lang="en-US" sz="1600" dirty="0"/>
                    </a:p>
                  </a:txBody>
                  <a:tcPr/>
                </a:tc>
              </a:tr>
              <a:tr h="415941">
                <a:tc>
                  <a:txBody>
                    <a:bodyPr/>
                    <a:lstStyle/>
                    <a:p>
                      <a:r>
                        <a:rPr lang="en-US" sz="1600" dirty="0" smtClean="0"/>
                        <a:t>Output</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Auditory</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Visual</a:t>
                      </a:r>
                      <a:r>
                        <a:rPr lang="en-US" sz="1600" baseline="0" dirty="0" smtClean="0"/>
                        <a:t> preferred, </a:t>
                      </a:r>
                    </a:p>
                    <a:p>
                      <a:r>
                        <a:rPr lang="en-US" sz="1600" baseline="0" dirty="0" smtClean="0"/>
                        <a:t>Auditory acceptable</a:t>
                      </a:r>
                      <a:endParaRPr lang="en-US" sz="1600" dirty="0"/>
                    </a:p>
                  </a:txBody>
                  <a:tcPr>
                    <a:lnB w="12700" cap="flat" cmpd="sng" algn="ctr">
                      <a:solidFill>
                        <a:schemeClr val="tx1"/>
                      </a:solidFill>
                      <a:prstDash val="solid"/>
                      <a:round/>
                      <a:headEnd type="none" w="med" len="med"/>
                      <a:tailEnd type="none" w="med" len="med"/>
                    </a:lnB>
                  </a:tcPr>
                </a:tc>
              </a:tr>
              <a:tr h="240808">
                <a:tc>
                  <a:txBody>
                    <a:bodyPr/>
                    <a:lstStyle/>
                    <a:p>
                      <a:r>
                        <a:rPr lang="en-US" sz="1600" b="1" dirty="0" smtClean="0"/>
                        <a:t>Cost</a:t>
                      </a:r>
                      <a:endParaRPr lang="en-US" sz="16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&lt; $6,000</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&lt; $2,000</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808">
                <a:tc>
                  <a:txBody>
                    <a:bodyPr/>
                    <a:lstStyle/>
                    <a:p>
                      <a:r>
                        <a:rPr lang="en-US" sz="1600" dirty="0" smtClean="0"/>
                        <a:t>Time Limitation</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N/A</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&lt; 4</a:t>
                      </a:r>
                      <a:r>
                        <a:rPr lang="en-US" sz="1600" baseline="0" dirty="0" smtClean="0"/>
                        <a:t> months</a:t>
                      </a:r>
                      <a:endParaRPr lang="en-US" sz="1600" dirty="0"/>
                    </a:p>
                  </a:txBody>
                  <a:tcPr>
                    <a:lnT w="12700" cap="flat" cmpd="sng" algn="ctr">
                      <a:solidFill>
                        <a:schemeClr val="tx1"/>
                      </a:solidFill>
                      <a:prstDash val="solid"/>
                      <a:round/>
                      <a:headEnd type="none" w="med" len="med"/>
                      <a:tailEnd type="none" w="med" len="med"/>
                    </a:lnT>
                  </a:tcPr>
                </a:tc>
              </a:tr>
            </a:tbl>
          </a:graphicData>
        </a:graphic>
      </p:graphicFrame>
      <p:pic>
        <p:nvPicPr>
          <p:cNvPr id="7" name="Picture 6" descr="Image result for electrosurgical pencil laparoscopy"/>
          <p:cNvPicPr>
            <a:picLocks noChangeAspect="1" noChangeArrowheads="1"/>
          </p:cNvPicPr>
          <p:nvPr/>
        </p:nvPicPr>
        <p:blipFill rotWithShape="1">
          <a:blip r:embed="rId4">
            <a:extLst>
              <a:ext uri="{28A0092B-C50C-407E-A947-70E740481C1C}">
                <a14:useLocalDpi xmlns:a14="http://schemas.microsoft.com/office/drawing/2010/main" val="0"/>
              </a:ext>
            </a:extLst>
          </a:blip>
          <a:srcRect l="2738" t="26304" r="2214" b="12376"/>
          <a:stretch/>
        </p:blipFill>
        <p:spPr bwMode="auto">
          <a:xfrm>
            <a:off x="7148824" y="3848103"/>
            <a:ext cx="3578570" cy="23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2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r>
              <a:rPr lang="en-US" b="1" dirty="0" smtClean="0"/>
              <a:t/>
            </a:r>
            <a:br>
              <a:rPr lang="en-US" b="1" dirty="0" smtClean="0"/>
            </a:br>
            <a:r>
              <a:rPr lang="en-US" dirty="0" smtClean="0"/>
              <a:t>Design Specifications</a:t>
            </a:r>
            <a:endParaRPr lang="en-US" dirty="0"/>
          </a:p>
        </p:txBody>
      </p:sp>
      <p:pic>
        <p:nvPicPr>
          <p:cNvPr id="2052" name="Picture 4" descr="Image result for port placement lap chole"/>
          <p:cNvPicPr>
            <a:picLocks noChangeAspect="1" noChangeArrowheads="1"/>
          </p:cNvPicPr>
          <p:nvPr/>
        </p:nvPicPr>
        <p:blipFill rotWithShape="1">
          <a:blip r:embed="rId3">
            <a:extLst>
              <a:ext uri="{28A0092B-C50C-407E-A947-70E740481C1C}">
                <a14:useLocalDpi xmlns:a14="http://schemas.microsoft.com/office/drawing/2010/main" val="0"/>
              </a:ext>
            </a:extLst>
          </a:blip>
          <a:srcRect b="7318"/>
          <a:stretch/>
        </p:blipFill>
        <p:spPr bwMode="auto">
          <a:xfrm>
            <a:off x="989711" y="1845733"/>
            <a:ext cx="4818423" cy="4707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75282922"/>
              </p:ext>
            </p:extLst>
          </p:nvPr>
        </p:nvGraphicFramePr>
        <p:xfrm>
          <a:off x="5896015" y="735014"/>
          <a:ext cx="6084189" cy="2743200"/>
        </p:xfrm>
        <a:graphic>
          <a:graphicData uri="http://schemas.openxmlformats.org/drawingml/2006/table">
            <a:tbl>
              <a:tblPr firstRow="1" bandRow="1">
                <a:tableStyleId>{5C22544A-7EE6-4342-B048-85BDC9FD1C3A}</a:tableStyleId>
              </a:tblPr>
              <a:tblGrid>
                <a:gridCol w="2028063"/>
                <a:gridCol w="2028063"/>
                <a:gridCol w="2028063"/>
              </a:tblGrid>
              <a:tr h="240808">
                <a:tc>
                  <a:txBody>
                    <a:bodyPr/>
                    <a:lstStyle/>
                    <a:p>
                      <a:endParaRPr lang="en-US" sz="1600" dirty="0"/>
                    </a:p>
                  </a:txBody>
                  <a:tcPr/>
                </a:tc>
                <a:tc>
                  <a:txBody>
                    <a:bodyPr/>
                    <a:lstStyle/>
                    <a:p>
                      <a:r>
                        <a:rPr lang="en-US" sz="1600" dirty="0" smtClean="0"/>
                        <a:t>Original</a:t>
                      </a:r>
                      <a:r>
                        <a:rPr lang="en-US" sz="1600" baseline="0" dirty="0" smtClean="0"/>
                        <a:t> Metric</a:t>
                      </a:r>
                      <a:endParaRPr lang="en-US" sz="1600" dirty="0"/>
                    </a:p>
                  </a:txBody>
                  <a:tcPr/>
                </a:tc>
                <a:tc>
                  <a:txBody>
                    <a:bodyPr/>
                    <a:lstStyle/>
                    <a:p>
                      <a:r>
                        <a:rPr lang="en-US" sz="1600" dirty="0" smtClean="0"/>
                        <a:t>Adjusted Metric</a:t>
                      </a:r>
                      <a:endParaRPr lang="en-US" sz="1600" dirty="0"/>
                    </a:p>
                  </a:txBody>
                  <a:tcPr/>
                </a:tc>
              </a:tr>
              <a:tr h="415941">
                <a:tc>
                  <a:txBody>
                    <a:bodyPr/>
                    <a:lstStyle/>
                    <a:p>
                      <a:r>
                        <a:rPr lang="en-US" sz="1600" dirty="0" smtClean="0"/>
                        <a:t>Size</a:t>
                      </a:r>
                      <a:endParaRPr lang="en-US" sz="1600" dirty="0"/>
                    </a:p>
                  </a:txBody>
                  <a:tcPr/>
                </a:tc>
                <a:tc>
                  <a:txBody>
                    <a:bodyPr/>
                    <a:lstStyle/>
                    <a:p>
                      <a:r>
                        <a:rPr lang="en-US" sz="1600" dirty="0" smtClean="0"/>
                        <a:t>1.5 cm diameter</a:t>
                      </a:r>
                    </a:p>
                    <a:p>
                      <a:r>
                        <a:rPr lang="en-US" sz="1600" dirty="0" smtClean="0"/>
                        <a:t>18 cm length</a:t>
                      </a:r>
                      <a:endParaRPr lang="en-US" sz="1600" dirty="0"/>
                    </a:p>
                  </a:txBody>
                  <a:tcPr/>
                </a:tc>
                <a:tc>
                  <a:txBody>
                    <a:bodyPr/>
                    <a:lstStyle/>
                    <a:p>
                      <a:r>
                        <a:rPr lang="en-US" sz="1600" dirty="0" smtClean="0"/>
                        <a:t>10 mm diameter</a:t>
                      </a:r>
                    </a:p>
                  </a:txBody>
                  <a:tcPr/>
                </a:tc>
              </a:tr>
              <a:tr h="415941">
                <a:tc>
                  <a:txBody>
                    <a:bodyPr/>
                    <a:lstStyle/>
                    <a:p>
                      <a:r>
                        <a:rPr lang="en-US" sz="1600" dirty="0" smtClean="0"/>
                        <a:t>Weight</a:t>
                      </a:r>
                      <a:endParaRPr lang="en-US" sz="1600" dirty="0"/>
                    </a:p>
                  </a:txBody>
                  <a:tcPr/>
                </a:tc>
                <a:tc>
                  <a:txBody>
                    <a:bodyPr/>
                    <a:lstStyle/>
                    <a:p>
                      <a:r>
                        <a:rPr lang="en-US" sz="1600" dirty="0" smtClean="0"/>
                        <a:t>1 </a:t>
                      </a:r>
                      <a:r>
                        <a:rPr lang="en-US" sz="1600" dirty="0" err="1" smtClean="0"/>
                        <a:t>oz</a:t>
                      </a:r>
                      <a:endParaRPr lang="en-US" sz="1600" dirty="0"/>
                    </a:p>
                  </a:txBody>
                  <a:tcPr/>
                </a:tc>
                <a:tc>
                  <a:txBody>
                    <a:bodyPr/>
                    <a:lstStyle/>
                    <a:p>
                      <a:r>
                        <a:rPr lang="en-US" sz="1600" dirty="0" smtClean="0"/>
                        <a:t>ES attachment: &lt;=5 </a:t>
                      </a:r>
                      <a:r>
                        <a:rPr lang="en-US" sz="1600" dirty="0" err="1" smtClean="0"/>
                        <a:t>oz</a:t>
                      </a:r>
                      <a:endParaRPr lang="en-US" sz="1600" dirty="0" smtClean="0"/>
                    </a:p>
                    <a:p>
                      <a:r>
                        <a:rPr lang="en-US" sz="1600" dirty="0" smtClean="0"/>
                        <a:t>Other: &lt;=2.5 kg</a:t>
                      </a:r>
                      <a:endParaRPr lang="en-US" sz="1600" dirty="0"/>
                    </a:p>
                  </a:txBody>
                  <a:tcPr/>
                </a:tc>
              </a:tr>
              <a:tr h="415941">
                <a:tc>
                  <a:txBody>
                    <a:bodyPr/>
                    <a:lstStyle/>
                    <a:p>
                      <a:r>
                        <a:rPr lang="en-US" sz="1600" dirty="0" smtClean="0"/>
                        <a:t>Output</a:t>
                      </a:r>
                      <a:endParaRPr lang="en-US" sz="1600" dirty="0"/>
                    </a:p>
                  </a:txBody>
                  <a:tcPr/>
                </a:tc>
                <a:tc>
                  <a:txBody>
                    <a:bodyPr/>
                    <a:lstStyle/>
                    <a:p>
                      <a:r>
                        <a:rPr lang="en-US" sz="1600" dirty="0" smtClean="0"/>
                        <a:t>Auditory</a:t>
                      </a:r>
                      <a:endParaRPr lang="en-US" sz="1600" dirty="0"/>
                    </a:p>
                  </a:txBody>
                  <a:tcPr/>
                </a:tc>
                <a:tc>
                  <a:txBody>
                    <a:bodyPr/>
                    <a:lstStyle/>
                    <a:p>
                      <a:r>
                        <a:rPr lang="en-US" sz="1600" dirty="0" smtClean="0"/>
                        <a:t>Visual</a:t>
                      </a:r>
                      <a:r>
                        <a:rPr lang="en-US" sz="1600" baseline="0" dirty="0" smtClean="0"/>
                        <a:t> preferred, </a:t>
                      </a:r>
                    </a:p>
                    <a:p>
                      <a:r>
                        <a:rPr lang="en-US" sz="1600" baseline="0" dirty="0" smtClean="0"/>
                        <a:t>Auditory acceptable</a:t>
                      </a:r>
                      <a:endParaRPr lang="en-US" sz="1600" dirty="0"/>
                    </a:p>
                  </a:txBody>
                  <a:tcPr/>
                </a:tc>
              </a:tr>
              <a:tr h="240808">
                <a:tc>
                  <a:txBody>
                    <a:bodyPr/>
                    <a:lstStyle/>
                    <a:p>
                      <a:r>
                        <a:rPr lang="en-US" sz="1600" dirty="0" smtClean="0"/>
                        <a:t>Cost</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&lt; $6,000</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&lt; $2,000</a:t>
                      </a:r>
                      <a:endParaRPr lang="en-US" sz="1600" dirty="0"/>
                    </a:p>
                  </a:txBody>
                  <a:tcPr>
                    <a:lnB w="12700" cap="flat" cmpd="sng" algn="ctr">
                      <a:solidFill>
                        <a:schemeClr val="tx1"/>
                      </a:solidFill>
                      <a:prstDash val="solid"/>
                      <a:round/>
                      <a:headEnd type="none" w="med" len="med"/>
                      <a:tailEnd type="none" w="med" len="med"/>
                    </a:lnB>
                  </a:tcPr>
                </a:tc>
              </a:tr>
              <a:tr h="240808">
                <a:tc>
                  <a:txBody>
                    <a:bodyPr/>
                    <a:lstStyle/>
                    <a:p>
                      <a:r>
                        <a:rPr lang="en-US" sz="1600" b="1" dirty="0" smtClean="0"/>
                        <a:t>Time Limitation</a:t>
                      </a:r>
                      <a:endParaRPr lang="en-US" sz="16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N/A</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&lt; 4</a:t>
                      </a:r>
                      <a:r>
                        <a:rPr lang="en-US" sz="1600" baseline="0" dirty="0" smtClean="0"/>
                        <a:t> months</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Image result for electrosurgical pencil laparoscopy"/>
          <p:cNvPicPr>
            <a:picLocks noChangeAspect="1" noChangeArrowheads="1"/>
          </p:cNvPicPr>
          <p:nvPr/>
        </p:nvPicPr>
        <p:blipFill rotWithShape="1">
          <a:blip r:embed="rId4">
            <a:extLst>
              <a:ext uri="{28A0092B-C50C-407E-A947-70E740481C1C}">
                <a14:useLocalDpi xmlns:a14="http://schemas.microsoft.com/office/drawing/2010/main" val="0"/>
              </a:ext>
            </a:extLst>
          </a:blip>
          <a:srcRect l="2738" t="26304" r="2214" b="12376"/>
          <a:stretch/>
        </p:blipFill>
        <p:spPr bwMode="auto">
          <a:xfrm>
            <a:off x="7148824" y="3848103"/>
            <a:ext cx="3578570" cy="23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55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Project Changes: </a:t>
            </a:r>
            <a:br>
              <a:rPr lang="en-US" sz="2800" b="1" dirty="0" smtClean="0"/>
            </a:br>
            <a:r>
              <a:rPr lang="en-US" dirty="0" smtClean="0"/>
              <a:t>Team Responsibilities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6071154"/>
              </p:ext>
            </p:extLst>
          </p:nvPr>
        </p:nvGraphicFramePr>
        <p:xfrm>
          <a:off x="944034" y="3189290"/>
          <a:ext cx="10303932" cy="3373881"/>
        </p:xfrm>
        <a:graphic>
          <a:graphicData uri="http://schemas.openxmlformats.org/drawingml/2006/table">
            <a:tbl>
              <a:tblPr firstRow="1" bandRow="1">
                <a:tableStyleId>{5C22544A-7EE6-4342-B048-85BDC9FD1C3A}</a:tableStyleId>
              </a:tblPr>
              <a:tblGrid>
                <a:gridCol w="2575983"/>
                <a:gridCol w="2575983"/>
                <a:gridCol w="2575983"/>
                <a:gridCol w="2575983"/>
              </a:tblGrid>
              <a:tr h="304991">
                <a:tc>
                  <a:txBody>
                    <a:bodyPr/>
                    <a:lstStyle/>
                    <a:p>
                      <a:endParaRPr lang="en-US" dirty="0"/>
                    </a:p>
                  </a:txBody>
                  <a:tcPr/>
                </a:tc>
                <a:tc>
                  <a:txBody>
                    <a:bodyPr/>
                    <a:lstStyle/>
                    <a:p>
                      <a:pPr algn="ctr"/>
                      <a:r>
                        <a:rPr lang="en-US" dirty="0" err="1" smtClean="0"/>
                        <a:t>Nima</a:t>
                      </a:r>
                      <a:r>
                        <a:rPr lang="en-US" dirty="0" smtClean="0"/>
                        <a:t> Shem</a:t>
                      </a:r>
                      <a:endParaRPr lang="en-US" dirty="0"/>
                    </a:p>
                  </a:txBody>
                  <a:tcPr/>
                </a:tc>
                <a:tc>
                  <a:txBody>
                    <a:bodyPr/>
                    <a:lstStyle/>
                    <a:p>
                      <a:pPr algn="ctr"/>
                      <a:r>
                        <a:rPr lang="en-US" dirty="0" smtClean="0"/>
                        <a:t>Paige </a:t>
                      </a:r>
                      <a:r>
                        <a:rPr lang="en-US" dirty="0" err="1" smtClean="0"/>
                        <a:t>Cloonan</a:t>
                      </a:r>
                      <a:endParaRPr lang="en-US" dirty="0"/>
                    </a:p>
                  </a:txBody>
                  <a:tcPr/>
                </a:tc>
                <a:tc>
                  <a:txBody>
                    <a:bodyPr/>
                    <a:lstStyle/>
                    <a:p>
                      <a:pPr algn="ctr"/>
                      <a:r>
                        <a:rPr lang="en-US" dirty="0" smtClean="0"/>
                        <a:t>Carly Krull</a:t>
                      </a:r>
                      <a:endParaRPr lang="en-US" dirty="0"/>
                    </a:p>
                  </a:txBody>
                  <a:tcPr/>
                </a:tc>
              </a:tr>
              <a:tr h="3008121">
                <a:tc>
                  <a:txBody>
                    <a:bodyPr/>
                    <a:lstStyle/>
                    <a:p>
                      <a:pPr marL="0" indent="0">
                        <a:buFont typeface="Arial" panose="020B0604020202020204" pitchFamily="34" charset="0"/>
                        <a:buNone/>
                      </a:pPr>
                      <a:r>
                        <a:rPr lang="en-US" b="1" dirty="0" smtClean="0"/>
                        <a:t>Contributions</a:t>
                      </a:r>
                      <a:endParaRPr lang="en-US" b="1" dirty="0"/>
                    </a:p>
                  </a:txBody>
                  <a:tcPr/>
                </a:tc>
                <a:tc>
                  <a:txBody>
                    <a:bodyPr/>
                    <a:lstStyle/>
                    <a:p>
                      <a:pPr marL="285750" indent="-285750">
                        <a:buFont typeface="Arial" panose="020B0604020202020204" pitchFamily="34" charset="0"/>
                        <a:buChar char="•"/>
                      </a:pPr>
                      <a:r>
                        <a:rPr lang="en-US" dirty="0" smtClean="0"/>
                        <a:t>Purchase</a:t>
                      </a:r>
                      <a:r>
                        <a:rPr lang="en-US" baseline="0" dirty="0" smtClean="0"/>
                        <a:t> parts</a:t>
                      </a:r>
                    </a:p>
                    <a:p>
                      <a:pPr marL="285750" indent="-285750">
                        <a:buFont typeface="Arial" panose="020B0604020202020204" pitchFamily="34" charset="0"/>
                        <a:buChar char="•"/>
                      </a:pPr>
                      <a:r>
                        <a:rPr lang="en-US" baseline="0" dirty="0" smtClean="0"/>
                        <a:t>Lead hardware development</a:t>
                      </a:r>
                    </a:p>
                    <a:p>
                      <a:pPr marL="285750" indent="-285750">
                        <a:buFont typeface="Arial" panose="020B0604020202020204" pitchFamily="34" charset="0"/>
                        <a:buChar char="•"/>
                      </a:pPr>
                      <a:r>
                        <a:rPr lang="en-US" baseline="0" dirty="0" smtClean="0"/>
                        <a:t>Create and print parts using CAD</a:t>
                      </a:r>
                    </a:p>
                    <a:p>
                      <a:pPr marL="285750" indent="-285750">
                        <a:buFont typeface="Arial" panose="020B0604020202020204" pitchFamily="34" charset="0"/>
                        <a:buChar char="•"/>
                      </a:pPr>
                      <a:r>
                        <a:rPr lang="en-US" baseline="0" dirty="0" smtClean="0"/>
                        <a:t>Assist with website management</a:t>
                      </a:r>
                    </a:p>
                    <a:p>
                      <a:pPr marL="285750" indent="-285750">
                        <a:buFont typeface="Arial" panose="020B0604020202020204" pitchFamily="34" charset="0"/>
                        <a:buChar char="•"/>
                      </a:pPr>
                      <a:r>
                        <a:rPr lang="en-US" baseline="0" dirty="0" smtClean="0"/>
                        <a:t>Write weekly reports</a:t>
                      </a:r>
                    </a:p>
                  </a:txBody>
                  <a:tcPr/>
                </a:tc>
                <a:tc>
                  <a:txBody>
                    <a:bodyPr/>
                    <a:lstStyle/>
                    <a:p>
                      <a:pPr marL="285750" indent="-285750">
                        <a:buFont typeface="Arial" panose="020B0604020202020204" pitchFamily="34" charset="0"/>
                        <a:buChar char="•"/>
                      </a:pPr>
                      <a:r>
                        <a:rPr lang="en-US" dirty="0" smtClean="0"/>
                        <a:t>Lead</a:t>
                      </a:r>
                      <a:r>
                        <a:rPr lang="en-US" baseline="0" dirty="0" smtClean="0"/>
                        <a:t> image processing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Design testing methods for the device</a:t>
                      </a:r>
                    </a:p>
                    <a:p>
                      <a:pPr marL="285750" indent="-285750">
                        <a:buFont typeface="Arial" panose="020B0604020202020204" pitchFamily="34" charset="0"/>
                        <a:buChar char="•"/>
                      </a:pPr>
                      <a:r>
                        <a:rPr lang="en-US" baseline="0" dirty="0" smtClean="0"/>
                        <a:t>Manage website</a:t>
                      </a:r>
                    </a:p>
                    <a:p>
                      <a:pPr marL="285750" indent="-285750">
                        <a:buFont typeface="Arial" panose="020B0604020202020204" pitchFamily="34" charset="0"/>
                        <a:buChar char="•"/>
                      </a:pPr>
                      <a:r>
                        <a:rPr lang="en-US" baseline="0" dirty="0" smtClean="0"/>
                        <a:t>Coordinate meetings with Dr. Chen</a:t>
                      </a:r>
                    </a:p>
                    <a:p>
                      <a:pPr marL="285750" indent="-285750">
                        <a:buFont typeface="Arial" panose="020B0604020202020204" pitchFamily="34" charset="0"/>
                        <a:buChar char="•"/>
                      </a:pPr>
                      <a:r>
                        <a:rPr lang="en-US" baseline="0" dirty="0" smtClean="0"/>
                        <a:t>Create and print parts using CAD</a:t>
                      </a:r>
                    </a:p>
                    <a:p>
                      <a:pPr marL="285750" indent="-285750">
                        <a:buFont typeface="Arial" panose="020B0604020202020204" pitchFamily="34" charset="0"/>
                        <a:buChar char="•"/>
                      </a:pPr>
                      <a:r>
                        <a:rPr lang="en-US" baseline="0" dirty="0" smtClean="0"/>
                        <a:t>Write weekly reports</a:t>
                      </a:r>
                      <a:endParaRPr lang="en-US" dirty="0"/>
                    </a:p>
                  </a:txBody>
                  <a:tcPr/>
                </a:tc>
                <a:tc>
                  <a:txBody>
                    <a:bodyPr/>
                    <a:lstStyle/>
                    <a:p>
                      <a:pPr marL="285750" indent="-285750">
                        <a:buFont typeface="Arial" panose="020B0604020202020204" pitchFamily="34" charset="0"/>
                        <a:buChar char="•"/>
                      </a:pPr>
                      <a:r>
                        <a:rPr lang="en-US" dirty="0" smtClean="0"/>
                        <a:t>Verification</a:t>
                      </a:r>
                      <a:r>
                        <a:rPr lang="en-US" baseline="0" dirty="0" smtClean="0"/>
                        <a:t> and Validation independent study</a:t>
                      </a:r>
                      <a:endParaRPr lang="en-US" dirty="0"/>
                    </a:p>
                  </a:txBody>
                  <a:tcPr/>
                </a:tc>
              </a:tr>
            </a:tbl>
          </a:graphicData>
        </a:graphic>
      </p:graphicFrame>
      <p:pic>
        <p:nvPicPr>
          <p:cNvPr id="5122"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642" y="1506006"/>
            <a:ext cx="1622425" cy="1622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926" y="1509944"/>
            <a:ext cx="1308158" cy="16184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352" y="1506006"/>
            <a:ext cx="1279284" cy="16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26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for Design Evaluation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9832439"/>
              </p:ext>
            </p:extLst>
          </p:nvPr>
        </p:nvGraphicFramePr>
        <p:xfrm>
          <a:off x="1968500" y="1690688"/>
          <a:ext cx="8255000" cy="4594856"/>
        </p:xfrm>
        <a:graphic>
          <a:graphicData uri="http://schemas.openxmlformats.org/drawingml/2006/table">
            <a:tbl>
              <a:tblPr firstRow="1" bandRow="1">
                <a:tableStyleId>{5C22544A-7EE6-4342-B048-85BDC9FD1C3A}</a:tableStyleId>
              </a:tblPr>
              <a:tblGrid>
                <a:gridCol w="3505200"/>
                <a:gridCol w="2734733"/>
                <a:gridCol w="2015067"/>
              </a:tblGrid>
              <a:tr h="414337">
                <a:tc>
                  <a:txBody>
                    <a:bodyPr/>
                    <a:lstStyle/>
                    <a:p>
                      <a:r>
                        <a:rPr lang="en-US" dirty="0" smtClean="0"/>
                        <a:t>Design Specification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Metric</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Weight</a:t>
                      </a:r>
                      <a:endParaRPr lang="en-US" dirty="0"/>
                    </a:p>
                  </a:txBody>
                  <a:tcPr>
                    <a:lnB w="12700" cap="flat" cmpd="sng" algn="ctr">
                      <a:solidFill>
                        <a:schemeClr val="tx1"/>
                      </a:solidFill>
                      <a:prstDash val="solid"/>
                      <a:round/>
                      <a:headEnd type="none" w="med" len="med"/>
                      <a:tailEnd type="none" w="med" len="med"/>
                    </a:lnB>
                  </a:tcPr>
                </a:tc>
              </a:tr>
              <a:tr h="414337">
                <a:tc>
                  <a:txBody>
                    <a:bodyPr/>
                    <a:lstStyle/>
                    <a:p>
                      <a:r>
                        <a:rPr lang="en-US" b="1" dirty="0" smtClean="0"/>
                        <a:t>Spatial</a:t>
                      </a:r>
                      <a:r>
                        <a:rPr lang="en-US" b="1" baseline="0" dirty="0" smtClean="0"/>
                        <a:t> Resolution</a:t>
                      </a:r>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&lt;= 1 mm</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14337">
                <a:tc>
                  <a:txBody>
                    <a:bodyPr/>
                    <a:lstStyle/>
                    <a:p>
                      <a:r>
                        <a:rPr lang="en-US" b="1" dirty="0" smtClean="0"/>
                        <a:t>Depth</a:t>
                      </a:r>
                      <a:r>
                        <a:rPr lang="en-US" b="1" baseline="0" dirty="0" smtClean="0"/>
                        <a:t> Detection Range</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1-5 mm</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9</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14337">
                <a:tc>
                  <a:txBody>
                    <a:bodyPr/>
                    <a:lstStyle/>
                    <a:p>
                      <a:r>
                        <a:rPr lang="en-US" b="0" dirty="0" smtClean="0"/>
                        <a:t>Power</a:t>
                      </a:r>
                      <a:r>
                        <a:rPr lang="en-US" b="0" baseline="0" dirty="0" smtClean="0"/>
                        <a:t> Output</a:t>
                      </a:r>
                      <a:endParaRPr lang="en-US" b="0" dirty="0"/>
                    </a:p>
                  </a:txBody>
                  <a:tcPr>
                    <a:lnT w="12700" cap="flat" cmpd="sng" algn="ctr">
                      <a:solidFill>
                        <a:schemeClr val="tx1"/>
                      </a:solidFill>
                      <a:prstDash val="solid"/>
                      <a:round/>
                      <a:headEnd type="none" w="med" len="med"/>
                      <a:tailEnd type="none" w="med" len="med"/>
                    </a:lnT>
                  </a:tcPr>
                </a:tc>
                <a:tc>
                  <a:txBody>
                    <a:bodyPr/>
                    <a:lstStyle/>
                    <a:p>
                      <a:r>
                        <a:rPr lang="en-US" dirty="0" smtClean="0"/>
                        <a:t>ES attachment: &lt;=120</a:t>
                      </a:r>
                      <a:r>
                        <a:rPr lang="en-US" baseline="0" dirty="0" smtClean="0"/>
                        <a:t> W</a:t>
                      </a:r>
                    </a:p>
                    <a:p>
                      <a:r>
                        <a:rPr lang="en-US" baseline="0" dirty="0" smtClean="0"/>
                        <a:t>Other: &lt;= 720 </a:t>
                      </a:r>
                      <a:r>
                        <a:rPr lang="en-US" baseline="0" dirty="0" err="1" smtClean="0"/>
                        <a:t>mW</a:t>
                      </a:r>
                      <a:r>
                        <a:rPr lang="en-US" baseline="0" dirty="0" smtClean="0"/>
                        <a:t>/cm</a:t>
                      </a:r>
                      <a:r>
                        <a:rPr lang="en-US" baseline="30000" dirty="0" smtClean="0"/>
                        <a:t>2</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N/A</a:t>
                      </a:r>
                      <a:endParaRPr lang="en-US" dirty="0"/>
                    </a:p>
                  </a:txBody>
                  <a:tcPr>
                    <a:lnT w="12700" cap="flat" cmpd="sng" algn="ctr">
                      <a:solidFill>
                        <a:schemeClr val="tx1"/>
                      </a:solidFill>
                      <a:prstDash val="solid"/>
                      <a:round/>
                      <a:headEnd type="none" w="med" len="med"/>
                      <a:tailEnd type="none" w="med" len="med"/>
                    </a:lnT>
                  </a:tcPr>
                </a:tc>
              </a:tr>
              <a:tr h="414337">
                <a:tc>
                  <a:txBody>
                    <a:bodyPr/>
                    <a:lstStyle/>
                    <a:p>
                      <a:r>
                        <a:rPr lang="en-US" b="0" dirty="0" smtClean="0"/>
                        <a:t>Temporal</a:t>
                      </a:r>
                      <a:r>
                        <a:rPr lang="en-US" b="0" baseline="0" dirty="0" smtClean="0"/>
                        <a:t> Resolution</a:t>
                      </a:r>
                      <a:endParaRPr lang="en-US" b="0" dirty="0"/>
                    </a:p>
                  </a:txBody>
                  <a:tcPr/>
                </a:tc>
                <a:tc>
                  <a:txBody>
                    <a:bodyPr/>
                    <a:lstStyle/>
                    <a:p>
                      <a:r>
                        <a:rPr lang="en-US" dirty="0" smtClean="0"/>
                        <a:t>1 Hz</a:t>
                      </a:r>
                      <a:endParaRPr lang="en-US" dirty="0"/>
                    </a:p>
                  </a:txBody>
                  <a:tcPr/>
                </a:tc>
                <a:tc>
                  <a:txBody>
                    <a:bodyPr/>
                    <a:lstStyle/>
                    <a:p>
                      <a:r>
                        <a:rPr lang="en-US" dirty="0" smtClean="0"/>
                        <a:t>N/A</a:t>
                      </a:r>
                      <a:endParaRPr lang="en-US" dirty="0"/>
                    </a:p>
                  </a:txBody>
                  <a:tcPr/>
                </a:tc>
              </a:tr>
              <a:tr h="414337">
                <a:tc>
                  <a:txBody>
                    <a:bodyPr/>
                    <a:lstStyle/>
                    <a:p>
                      <a:r>
                        <a:rPr lang="en-US" b="0" dirty="0" smtClean="0"/>
                        <a:t>Weight</a:t>
                      </a:r>
                      <a:endParaRPr lang="en-US" b="0" dirty="0"/>
                    </a:p>
                  </a:txBody>
                  <a:tcPr/>
                </a:tc>
                <a:tc>
                  <a:txBody>
                    <a:bodyPr/>
                    <a:lstStyle/>
                    <a:p>
                      <a:r>
                        <a:rPr lang="en-US" dirty="0" smtClean="0"/>
                        <a:t>ES attachment &lt; 5 </a:t>
                      </a:r>
                      <a:r>
                        <a:rPr lang="en-US" dirty="0" err="1" smtClean="0"/>
                        <a:t>oz</a:t>
                      </a:r>
                      <a:endParaRPr lang="en-US" dirty="0" smtClean="0"/>
                    </a:p>
                    <a:p>
                      <a:r>
                        <a:rPr lang="en-US" dirty="0" smtClean="0"/>
                        <a:t>Other: &lt;= 2.5 kg</a:t>
                      </a:r>
                      <a:endParaRPr lang="en-US" dirty="0"/>
                    </a:p>
                  </a:txBody>
                  <a:tcPr/>
                </a:tc>
                <a:tc>
                  <a:txBody>
                    <a:bodyPr/>
                    <a:lstStyle/>
                    <a:p>
                      <a:r>
                        <a:rPr lang="en-US" dirty="0" smtClean="0"/>
                        <a:t>5</a:t>
                      </a:r>
                      <a:endParaRPr lang="en-US" dirty="0"/>
                    </a:p>
                  </a:txBody>
                  <a:tcPr/>
                </a:tc>
              </a:tr>
              <a:tr h="414337">
                <a:tc>
                  <a:txBody>
                    <a:bodyPr/>
                    <a:lstStyle/>
                    <a:p>
                      <a:r>
                        <a:rPr lang="en-US" b="0" dirty="0" smtClean="0"/>
                        <a:t>Size</a:t>
                      </a:r>
                      <a:endParaRPr lang="en-US" b="0" dirty="0"/>
                    </a:p>
                  </a:txBody>
                  <a:tcPr/>
                </a:tc>
                <a:tc>
                  <a:txBody>
                    <a:bodyPr/>
                    <a:lstStyle/>
                    <a:p>
                      <a:r>
                        <a:rPr lang="en-US" dirty="0" smtClean="0"/>
                        <a:t>&lt;= 10 mm diameter</a:t>
                      </a:r>
                      <a:endParaRPr lang="en-US" dirty="0"/>
                    </a:p>
                  </a:txBody>
                  <a:tcPr/>
                </a:tc>
                <a:tc>
                  <a:txBody>
                    <a:bodyPr/>
                    <a:lstStyle/>
                    <a:p>
                      <a:r>
                        <a:rPr lang="en-US" dirty="0" smtClean="0"/>
                        <a:t>3</a:t>
                      </a:r>
                      <a:endParaRPr lang="en-US" dirty="0"/>
                    </a:p>
                  </a:txBody>
                  <a:tcPr/>
                </a:tc>
              </a:tr>
              <a:tr h="414337">
                <a:tc>
                  <a:txBody>
                    <a:bodyPr/>
                    <a:lstStyle/>
                    <a:p>
                      <a:r>
                        <a:rPr lang="en-US" b="0" dirty="0" smtClean="0"/>
                        <a:t>Cost</a:t>
                      </a:r>
                      <a:endParaRPr lang="en-US" b="0" dirty="0"/>
                    </a:p>
                  </a:txBody>
                  <a:tcPr/>
                </a:tc>
                <a:tc>
                  <a:txBody>
                    <a:bodyPr/>
                    <a:lstStyle/>
                    <a:p>
                      <a:r>
                        <a:rPr lang="en-US" dirty="0" smtClean="0"/>
                        <a:t>&lt;= $2000</a:t>
                      </a:r>
                      <a:endParaRPr lang="en-US" dirty="0"/>
                    </a:p>
                  </a:txBody>
                  <a:tcPr/>
                </a:tc>
                <a:tc>
                  <a:txBody>
                    <a:bodyPr/>
                    <a:lstStyle/>
                    <a:p>
                      <a:r>
                        <a:rPr lang="en-US" dirty="0" smtClean="0"/>
                        <a:t>9</a:t>
                      </a:r>
                      <a:endParaRPr lang="en-US" dirty="0"/>
                    </a:p>
                  </a:txBody>
                  <a:tcPr/>
                </a:tc>
              </a:tr>
              <a:tr h="414337">
                <a:tc>
                  <a:txBody>
                    <a:bodyPr/>
                    <a:lstStyle/>
                    <a:p>
                      <a:r>
                        <a:rPr lang="en-US" b="0" dirty="0" smtClean="0"/>
                        <a:t>Time</a:t>
                      </a:r>
                      <a:r>
                        <a:rPr lang="en-US" b="0" baseline="0" dirty="0" smtClean="0"/>
                        <a:t> Limitation</a:t>
                      </a:r>
                      <a:endParaRPr lang="en-US" b="0" dirty="0"/>
                    </a:p>
                  </a:txBody>
                  <a:tcPr/>
                </a:tc>
                <a:tc>
                  <a:txBody>
                    <a:bodyPr/>
                    <a:lstStyle/>
                    <a:p>
                      <a:r>
                        <a:rPr lang="en-US" dirty="0" smtClean="0"/>
                        <a:t>&lt; 4 months</a:t>
                      </a:r>
                      <a:endParaRPr lang="en-US" dirty="0"/>
                    </a:p>
                  </a:txBody>
                  <a:tcPr/>
                </a:tc>
                <a:tc>
                  <a:txBody>
                    <a:bodyPr/>
                    <a:lstStyle/>
                    <a:p>
                      <a:r>
                        <a:rPr lang="en-US" dirty="0" smtClean="0"/>
                        <a:t>10</a:t>
                      </a:r>
                      <a:endParaRPr lang="en-US" dirty="0"/>
                    </a:p>
                  </a:txBody>
                  <a:tcPr/>
                </a:tc>
              </a:tr>
              <a:tr h="414337">
                <a:tc>
                  <a:txBody>
                    <a:bodyPr/>
                    <a:lstStyle/>
                    <a:p>
                      <a:r>
                        <a:rPr lang="en-US" b="0" dirty="0" smtClean="0"/>
                        <a:t>Output Signal</a:t>
                      </a:r>
                      <a:endParaRPr lang="en-US" b="0" dirty="0"/>
                    </a:p>
                  </a:txBody>
                  <a:tcPr/>
                </a:tc>
                <a:tc>
                  <a:txBody>
                    <a:bodyPr/>
                    <a:lstStyle/>
                    <a:p>
                      <a:r>
                        <a:rPr lang="en-US" dirty="0" smtClean="0"/>
                        <a:t>Auditory (5)</a:t>
                      </a:r>
                      <a:r>
                        <a:rPr lang="en-US" baseline="0" dirty="0" smtClean="0"/>
                        <a:t> </a:t>
                      </a:r>
                      <a:r>
                        <a:rPr lang="en-US" dirty="0" smtClean="0"/>
                        <a:t>or Visual (6)</a:t>
                      </a:r>
                      <a:endParaRPr lang="en-US" dirty="0"/>
                    </a:p>
                  </a:txBody>
                  <a:tcPr/>
                </a:tc>
                <a:tc>
                  <a:txBody>
                    <a:bodyPr/>
                    <a:lstStyle/>
                    <a:p>
                      <a:r>
                        <a:rPr lang="en-US" dirty="0" smtClean="0"/>
                        <a:t>4</a:t>
                      </a:r>
                      <a:r>
                        <a:rPr lang="en-US" b="1" dirty="0" smtClean="0"/>
                        <a:t>**</a:t>
                      </a:r>
                      <a:endParaRPr lang="en-US" dirty="0"/>
                    </a:p>
                  </a:txBody>
                  <a:tcPr/>
                </a:tc>
              </a:tr>
            </a:tbl>
          </a:graphicData>
        </a:graphic>
      </p:graphicFrame>
    </p:spTree>
    <p:extLst>
      <p:ext uri="{BB962C8B-B14F-4D97-AF65-F5344CB8AC3E}">
        <p14:creationId xmlns:p14="http://schemas.microsoft.com/office/powerpoint/2010/main" val="327897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4078</Words>
  <Application>Microsoft Office PowerPoint</Application>
  <PresentationFormat>Widescreen</PresentationFormat>
  <Paragraphs>1295</Paragraphs>
  <Slides>33</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Vessel View</vt:lpstr>
      <vt:lpstr>Project Changes:  Scope</vt:lpstr>
      <vt:lpstr>Project Changes:  Design Specifications</vt:lpstr>
      <vt:lpstr>Project Changes:  Design Specifications</vt:lpstr>
      <vt:lpstr>Project Changes:  Design Specifications</vt:lpstr>
      <vt:lpstr>Project Changes:  Design Specifications</vt:lpstr>
      <vt:lpstr>Project Changes:  Design Specifications</vt:lpstr>
      <vt:lpstr>Project Changes:  Team Responsibilities</vt:lpstr>
      <vt:lpstr>Specifications for Design Evaluation</vt:lpstr>
      <vt:lpstr>Specifications for Design Evaluation</vt:lpstr>
      <vt:lpstr>Specifications for Design Evaluation</vt:lpstr>
      <vt:lpstr>Specifications for Design Evaluation</vt:lpstr>
      <vt:lpstr>Specifications for Design Evaluation</vt:lpstr>
      <vt:lpstr>Specifications for Design Evaluation</vt:lpstr>
      <vt:lpstr>Specifications for Design Evaluation</vt:lpstr>
      <vt:lpstr>Specifications for Design Evaluation</vt:lpstr>
      <vt:lpstr>The Ideal Solution: Laser Range Scanning</vt:lpstr>
      <vt:lpstr>The Ideal Solution: Laser Range Scanning</vt:lpstr>
      <vt:lpstr>Design Analysis</vt:lpstr>
      <vt:lpstr>Design Analysis</vt:lpstr>
      <vt:lpstr>Design Analysis</vt:lpstr>
      <vt:lpstr>Design Analysis</vt:lpstr>
      <vt:lpstr>Design Analysis</vt:lpstr>
      <vt:lpstr>Design Analysis</vt:lpstr>
      <vt:lpstr>Design Analysis</vt:lpstr>
      <vt:lpstr>Design Evaluation</vt:lpstr>
      <vt:lpstr>Design Evaluation</vt:lpstr>
      <vt:lpstr>Chosen Solution:  Spatial Frequency Domain Imaging</vt:lpstr>
      <vt:lpstr>Chosen Solution:  Spatial Frequency Domain Imaging</vt:lpstr>
      <vt:lpstr>Chosen Solution:  Spatial Frequency Domain Imaging</vt:lpstr>
      <vt:lpstr>Budget: $350</vt:lpstr>
      <vt:lpstr>References</vt:lpstr>
      <vt:lpstr>SFDI</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Vessel View</dc:title>
  <dc:creator>Carly Krull</dc:creator>
  <cp:lastModifiedBy>Carly Krull</cp:lastModifiedBy>
  <cp:revision>65</cp:revision>
  <dcterms:created xsi:type="dcterms:W3CDTF">2017-12-02T02:09:47Z</dcterms:created>
  <dcterms:modified xsi:type="dcterms:W3CDTF">2017-12-04T02:06:32Z</dcterms:modified>
</cp:coreProperties>
</file>